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2"/>
  </p:notesMasterIdLst>
  <p:sldIdLst>
    <p:sldId id="361" r:id="rId2"/>
    <p:sldId id="485" r:id="rId3"/>
    <p:sldId id="362" r:id="rId4"/>
    <p:sldId id="364" r:id="rId5"/>
    <p:sldId id="607" r:id="rId6"/>
    <p:sldId id="608" r:id="rId7"/>
    <p:sldId id="609" r:id="rId8"/>
    <p:sldId id="610" r:id="rId9"/>
    <p:sldId id="604" r:id="rId10"/>
    <p:sldId id="490" r:id="rId11"/>
    <p:sldId id="531" r:id="rId12"/>
    <p:sldId id="537" r:id="rId13"/>
    <p:sldId id="603" r:id="rId14"/>
    <p:sldId id="577" r:id="rId15"/>
    <p:sldId id="541" r:id="rId16"/>
    <p:sldId id="549" r:id="rId17"/>
    <p:sldId id="553" r:id="rId18"/>
    <p:sldId id="559" r:id="rId19"/>
    <p:sldId id="596" r:id="rId20"/>
    <p:sldId id="578" r:id="rId21"/>
    <p:sldId id="601" r:id="rId22"/>
    <p:sldId id="565" r:id="rId23"/>
    <p:sldId id="584" r:id="rId24"/>
    <p:sldId id="585" r:id="rId25"/>
    <p:sldId id="586" r:id="rId26"/>
    <p:sldId id="589" r:id="rId27"/>
    <p:sldId id="594" r:id="rId28"/>
    <p:sldId id="611" r:id="rId29"/>
    <p:sldId id="423" r:id="rId30"/>
    <p:sldId id="4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VAZQUEZ VAZQUEZ" initials="AVV" lastIdx="1" clrIdx="0">
    <p:extLst>
      <p:ext uri="{19B8F6BF-5375-455C-9EA6-DF929625EA0E}">
        <p15:presenceInfo xmlns:p15="http://schemas.microsoft.com/office/powerpoint/2012/main" userId="S-1-5-21-1534246431-2821869276-1684866600-80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4AB6"/>
    <a:srgbClr val="ED7F05"/>
    <a:srgbClr val="FFFF99"/>
    <a:srgbClr val="00F26D"/>
    <a:srgbClr val="A2520B"/>
    <a:srgbClr val="000000"/>
    <a:srgbClr val="FB40B6"/>
    <a:srgbClr val="CE3D95"/>
    <a:srgbClr val="B76615"/>
    <a:srgbClr val="7C9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7" autoAdjust="0"/>
    <p:restoredTop sz="72302" autoAdjust="0"/>
  </p:normalViewPr>
  <p:slideViewPr>
    <p:cSldViewPr snapToGrid="0">
      <p:cViewPr varScale="1">
        <p:scale>
          <a:sx n="82" d="100"/>
          <a:sy n="82" d="100"/>
        </p:scale>
        <p:origin x="980" y="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23BA5-A05F-4A49-9B52-11B122A319F4}" type="datetimeFigureOut">
              <a:rPr lang="es-ES" smtClean="0"/>
              <a:t>30/04/2025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9D483-CCD8-48C4-AF79-B995950914B1}" type="slidenum">
              <a:rPr lang="es-ES" smtClean="0"/>
              <a:t>‹#›</a:t>
            </a:fld>
            <a:endParaRPr lang="es-ES"/>
          </a:p>
        </p:txBody>
      </p:sp>
    </p:spTree>
    <p:extLst>
      <p:ext uri="{BB962C8B-B14F-4D97-AF65-F5344CB8AC3E}">
        <p14:creationId xmlns:p14="http://schemas.microsoft.com/office/powerpoint/2010/main" val="170538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s-E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1</a:t>
            </a:fld>
            <a:endParaRPr lang="es-ES"/>
          </a:p>
        </p:txBody>
      </p:sp>
    </p:spTree>
    <p:extLst>
      <p:ext uri="{BB962C8B-B14F-4D97-AF65-F5344CB8AC3E}">
        <p14:creationId xmlns:p14="http://schemas.microsoft.com/office/powerpoint/2010/main" val="151323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Y empezamos.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Qué es un Rootkit?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Un rootkit es un programa diseñado para ejecutarse directamente en el kernel, en el núcleo de un sistema operativo.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 como el rootkit opera a ese nivel de kernel, siendo el kernel la parte central del sistema que gestiona los recursos, como la memoria, los procesos, las interrupciones, el hardware y la seguridad, este malware tiene acceso y control prácticamente ilimitado sobre el equipo. Ocultas archivos, conexiones, procesos, desactivas protecciones, puedes interactuar con el hardware y modificar el propio código, las estructuras internas, de en este caso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Qué elemento programable permite llevar a cabo todas esas operaciones?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Un driver de modo kernel.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Esta charla va de comprender las bases necesarias para desarrollar drivers de modo kernel maliciosos. Rootkits.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Que básicamente es desarrollar en C a muy bajo nivel y aplicar ciertas técnicas maliciosas para que el sistema operativo se comporte de x forma, compilamos ese código en c y tenemos un fichero .sys, el driver.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Si no lo conocéis echadle un vistazo a ese libro que es una joya con respecto a este tema.</a:t>
            </a:r>
          </a:p>
        </p:txBody>
      </p:sp>
      <p:sp>
        <p:nvSpPr>
          <p:cNvPr id="4" name="Slide Number Placeholder 3"/>
          <p:cNvSpPr>
            <a:spLocks noGrp="1"/>
          </p:cNvSpPr>
          <p:nvPr>
            <p:ph type="sldNum" sz="quarter" idx="5"/>
          </p:nvPr>
        </p:nvSpPr>
        <p:spPr/>
        <p:txBody>
          <a:bodyPr/>
          <a:lstStyle/>
          <a:p>
            <a:fld id="{8CA9D483-CCD8-48C4-AF79-B995950914B1}" type="slidenum">
              <a:rPr lang="es-ES" smtClean="0"/>
              <a:t>10</a:t>
            </a:fld>
            <a:endParaRPr lang="es-ES"/>
          </a:p>
        </p:txBody>
      </p:sp>
    </p:spTree>
    <p:extLst>
      <p:ext uri="{BB962C8B-B14F-4D97-AF65-F5344CB8AC3E}">
        <p14:creationId xmlns:p14="http://schemas.microsoft.com/office/powerpoint/2010/main" val="352485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He dicho, que un Rootkit no es un programa de usuario normal, es un programa que corre en el kernel, y como es tan crítico el poder implantar un elemento malicioso en el kernel, el propio sistema operativo trae consigo una serie de mecanismos de protección.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En el repositorio que después os mostraré tenéis la lista completa, pero aquí al menos introduzco uno de los que impiden la instalación.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Driver Signature Enforcement, DSE. En Windows no se pueden instalar drivers que no estén firmados digitalmente por Microsoft. En Windows no se pueden instalar drivers que no estén firmados digitalmente por Microsoft, o por una entidad que Microsoft reconozca como empresa que puede desarrollar esos drivers.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37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Teniendo eso en mente, si abrimos un CMD como administrador, y tratamos de, paso uno, iniciar un servicio, que cargue un driver, fichero .sys, que es una prueba de concepto de un rootkit, al intentar cargarlo, paso dos, se nos va a mostrar un error porque el driver no se ha firmado con un certificado válido. El DSE bloquea nuestro acción de start, de cargar el driver.​</a:t>
            </a:r>
          </a:p>
          <a:p>
            <a:endParaRPr lang="es-ES"/>
          </a:p>
          <a:p>
            <a:r>
              <a:rPr lang="es-ES"/>
              <a:t>Después ya introduciré varias vías para la instalación real.</a:t>
            </a:r>
          </a:p>
          <a:p>
            <a:endParaRPr lang="es-ES"/>
          </a:p>
          <a:p>
            <a:r>
              <a:rPr lang="es-ES"/>
              <a:t>Pero como esto va de desarrollo, comento aquí la forma de deshabilitar temporalmente el DSE para poder trabajar de forma cómoda en una máquina de pruebas, que es, habilitar el modo Test de Windows.​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4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Eso se hace ejecutando este comando, con la utilidad bcdedit.exe, que permite modificar ciertas opciones del arranque.​</a:t>
            </a:r>
          </a:p>
          <a:p>
            <a:endParaRPr lang="es-ES"/>
          </a:p>
          <a:p>
            <a:r>
              <a:rPr lang="es-ES"/>
              <a:t>Ejecutado eso y reiniciado, ya no nos saldría la advertencia anterior, al cargar el driver.​</a:t>
            </a:r>
          </a:p>
          <a:p>
            <a:endParaRPr lang="es-ES"/>
          </a:p>
          <a:p>
            <a:r>
              <a:rPr lang="es-ES"/>
              <a:t>Y ahora vamos a cómo se desarrolla.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47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Cómo se desarrolla un driver de modo kernel, ese elemento que asociamos a un Rootkit, por las capacidades de lo que podemos programar a ese nivel.​</a:t>
            </a:r>
          </a:p>
          <a:p>
            <a:endParaRPr lang="es-ES"/>
          </a:p>
          <a:p>
            <a:r>
              <a:rPr lang="es-ES"/>
              <a:t>Es un elemento, del cuál encontramos información oficial, de Microsoft.​</a:t>
            </a:r>
          </a:p>
          <a:p>
            <a:endParaRPr lang="es-ES"/>
          </a:p>
          <a:p>
            <a:r>
              <a:rPr lang="es-ES"/>
              <a:t>Por lo que solo hay que buscar en Google, cómo desarrollar un driver de modo kernel en Windows para encontrar guías, videos y ejemplos de soluciones concretas que requieren de un driver de kernel para funcionar.​</a:t>
            </a:r>
          </a:p>
          <a:p>
            <a:endParaRPr lang="es-ES"/>
          </a:p>
          <a:p>
            <a:r>
              <a:rPr lang="es-ES"/>
              <a:t>La pregunta es cómo se empieza a desarrollar algo básico, para después programar funcionalidades maliciosas asociadas a lo que hace un rootkit.​</a:t>
            </a:r>
          </a:p>
          <a:p>
            <a:endParaRPr lang="es-ES"/>
          </a:p>
          <a:p>
            <a:r>
              <a:rPr lang="es-ES"/>
              <a:t>Pues este artículo de Microsoft es lo primero que váis a encontrar al hacer esa búsqueda, y en el véis los requisitos, los pasos a dar y muchas de las herramientas necesarias para escribir y probar un primer driver.​</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Aunque como al principio, suele costar el saber exactamente qué es lo que se necesita o para qué.​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He centralizado en ese repositorio un script que automatiza el despliegue de un entorno para desarrollar bootkits, para desarrollar rootkits, y para debuggear el kernel de windows. Todo lo que necesitáis instalar/configurar en primera instancia os lo hace el script, y sino os proporciona recursos para que consultéis.​</a:t>
            </a:r>
          </a:p>
        </p:txBody>
      </p:sp>
      <p:sp>
        <p:nvSpPr>
          <p:cNvPr id="4" name="Slide Number Placeholder 3"/>
          <p:cNvSpPr>
            <a:spLocks noGrp="1"/>
          </p:cNvSpPr>
          <p:nvPr>
            <p:ph type="sldNum" sz="quarter" idx="5"/>
          </p:nvPr>
        </p:nvSpPr>
        <p:spPr/>
        <p:txBody>
          <a:bodyPr/>
          <a:lstStyle/>
          <a:p>
            <a:fld id="{8CA9D483-CCD8-48C4-AF79-B995950914B1}" type="slidenum">
              <a:rPr lang="es-ES" smtClean="0"/>
              <a:t>14</a:t>
            </a:fld>
            <a:endParaRPr lang="es-ES"/>
          </a:p>
        </p:txBody>
      </p:sp>
    </p:spTree>
    <p:extLst>
      <p:ext uri="{BB962C8B-B14F-4D97-AF65-F5344CB8AC3E}">
        <p14:creationId xmlns:p14="http://schemas.microsoft.com/office/powerpoint/2010/main" val="247104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Siguiendo la guía que sea o utilizando ese script que os doy, llegáis al punto de tener una plantilla en visual studio para desarrollar drivers de modo kernel.​</a:t>
            </a:r>
          </a:p>
          <a:p>
            <a:endParaRPr lang="es-ES"/>
          </a:p>
          <a:p>
            <a:r>
              <a:rPr lang="es-ES"/>
              <a:t>Pincháis y este sería un hola mundo típico.​</a:t>
            </a:r>
          </a:p>
          <a:p>
            <a:endParaRPr lang="es-ES"/>
          </a:p>
          <a:p>
            <a:r>
              <a:rPr lang="es-ES"/>
              <a:t>Un driver tiene una rutina de carga, DriverEntry, y una rutina de descarga, DriverUnload, el DriverEntry es como un main y el DriverUnload es una rutina de limpieza que se ejecuta al descargar el driver, que puede ser necesaria para por ejemplo liberar recursos.​</a:t>
            </a:r>
          </a:p>
          <a:p>
            <a:endParaRPr lang="es-ES"/>
          </a:p>
          <a:p>
            <a:r>
              <a:rPr lang="es-ES"/>
              <a:t>Si compilamos este ejemplo, sale un fichero .sys que podemos llevar a nuestra máquina de pruebas.​</a:t>
            </a:r>
          </a:p>
          <a:p>
            <a:endParaRPr lang="es-ES"/>
          </a:p>
          <a:p>
            <a:r>
              <a:rPr lang="es-ES"/>
              <a:t>Y ahí, cómo se carga, que es lo que introduje antes cuando hablé de la protección DSE, pues primero creamos un servicio con el comando sc.exe create, especificando el nombre del servicio y el tipo kernel, que le indica al sistema operativo que lo tiene que tratar como un driver/controlador de modo kernel y le pasamos la ruta.​</a:t>
            </a:r>
          </a:p>
          <a:p>
            <a:endParaRPr lang="es-ES"/>
          </a:p>
          <a:p>
            <a:r>
              <a:rPr lang="es-ES"/>
              <a:t>Hecho eso, iniciamos el servicio con start, se ejecutaría el DriverEntry, paramos el servicio, stop, se ejecutaría el DriverUnload, de limpieza.​</a:t>
            </a:r>
          </a:p>
          <a:p>
            <a:endParaRPr lang="es-ES"/>
          </a:p>
          <a:p>
            <a:r>
              <a:rPr lang="es-ES"/>
              <a:t>Y con la herramienta DebugView de la suite de SysInternals de Microsoft podemos ver efectivamente los mensajes que corresponden a cada parte del código.</a:t>
            </a:r>
          </a:p>
          <a:p>
            <a:endParaRPr lang="es-ES"/>
          </a:p>
          <a:p>
            <a:r>
              <a:rPr lang="es-ES"/>
              <a:t>Este es el ejemplo básico de hola mundo.</a:t>
            </a:r>
          </a:p>
        </p:txBody>
      </p:sp>
      <p:sp>
        <p:nvSpPr>
          <p:cNvPr id="4" name="Slide Number Placeholder 3"/>
          <p:cNvSpPr>
            <a:spLocks noGrp="1"/>
          </p:cNvSpPr>
          <p:nvPr>
            <p:ph type="sldNum" sz="quarter" idx="5"/>
          </p:nvPr>
        </p:nvSpPr>
        <p:spPr/>
        <p:txBody>
          <a:bodyPr/>
          <a:lstStyle/>
          <a:p>
            <a:fld id="{8CA9D483-CCD8-48C4-AF79-B995950914B1}" type="slidenum">
              <a:rPr lang="es-ES" smtClean="0"/>
              <a:t>15</a:t>
            </a:fld>
            <a:endParaRPr lang="es-ES"/>
          </a:p>
        </p:txBody>
      </p:sp>
    </p:spTree>
    <p:extLst>
      <p:ext uri="{BB962C8B-B14F-4D97-AF65-F5344CB8AC3E}">
        <p14:creationId xmlns:p14="http://schemas.microsoft.com/office/powerpoint/2010/main" val="398945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Vamos con la programación de un Rootkit real.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Un driver de modo kernel malicioso qué funcionalidades tiene?​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Voy a introducir cosas sencillas.​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Lo primero, la comunicación, vamos a pensar el driver, el Rootkit, incidiendo en el Kit, como se hace comunmente, me explico, que el driver realice una serie de acciones de forma autónoma basándose en x condiciones, pero que también nos permita, desde una simple aplicación de usuario, comunicarnos con el, para hacer algo específico, eliminar x protección, llevar a cabo de forma dirigida cualquiera de los siguientes puntos, lo que sea.​ Comunicación entre una simple aplicación de usuario y el driver.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Segundo, entender cómo podemos, desde el driver, modificar estructuras del kernel para por ejemplo ocultar procesos. Algo básico.​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Tercero, programar capacidades de keylogger a ese nivel. Se va complicando el conocimiento que debemos tener del sistema.​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Cuarto, entender cómo realizar un filtrado sobre las conexiones de red, para poder modificarlas y bloquearlas.​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Quinto, cómo realizar peticiones a internet desde el kernel, que sí es algo que se puede hacer, no necesitas un programa de usuario malicioso para descargar archivos o para comunicarte con un Command and Control, lo puedes hacer desde el driver de kernel.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 sexto, filtrar las operaciones que se hacen sobre el sistema de archivos, para con eso ocultar e impedir el acceso a ciertos ficheros y directorios.​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Si estábais en Rooted, a lo mejor os habéis dado cuenta de que he movido la opción seis al último lugar. Por qué? Porque quiero que entendáis que de esto que véis en pantalla las cinco primeras funcionalidades se engloban dentro de lo que es un driver de modo kernel, pero la sexta es algo 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Si escaneáis ese QR os va a llevar a un repositorio con varias pruebas de concepto donde implemento todas estas funcionalidades.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 antes de entrar en estos seis puntos concretos vamos a verlo en directo.</a:t>
            </a:r>
          </a:p>
        </p:txBody>
      </p:sp>
      <p:sp>
        <p:nvSpPr>
          <p:cNvPr id="4" name="Slide Number Placeholder 3"/>
          <p:cNvSpPr>
            <a:spLocks noGrp="1"/>
          </p:cNvSpPr>
          <p:nvPr>
            <p:ph type="sldNum" sz="quarter" idx="5"/>
          </p:nvPr>
        </p:nvSpPr>
        <p:spPr/>
        <p:txBody>
          <a:bodyPr/>
          <a:lstStyle/>
          <a:p>
            <a:fld id="{8CA9D483-CCD8-48C4-AF79-B995950914B1}" type="slidenum">
              <a:rPr lang="es-ES" smtClean="0"/>
              <a:t>16</a:t>
            </a:fld>
            <a:endParaRPr lang="es-ES"/>
          </a:p>
        </p:txBody>
      </p:sp>
    </p:spTree>
    <p:extLst>
      <p:ext uri="{BB962C8B-B14F-4D97-AF65-F5344CB8AC3E}">
        <p14:creationId xmlns:p14="http://schemas.microsoft.com/office/powerpoint/2010/main" val="424490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771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Primera forma, explotar una vulnerabilidad en un driver de modo kernel beningo, un driver de modo kernel que se puede instalar o que ya está en la máquina porque está firmado correctamente.​</a:t>
            </a:r>
          </a:p>
          <a:p>
            <a:endParaRPr lang="es-ES"/>
          </a:p>
          <a:p>
            <a:r>
              <a:rPr lang="es-ES"/>
              <a:t>Eso es lo que se conoce como la técnica de Bring Your Own Vulnerable Driver, traer a la máquina que quieres infectar, un driver de kernel bueno y explotar una vulnerabilidad en él, que te permita cargar tu elemento malicioso en el mismo nivel, en el kernel.​</a:t>
            </a:r>
          </a:p>
          <a:p>
            <a:endParaRPr lang="es-ES"/>
          </a:p>
          <a:p>
            <a:r>
              <a:rPr lang="es-ES"/>
              <a:t>No puede ser un driver que se conozca que es vulnerable y no puede ser una vulnerabilidad que esté siendo explotada activamente.​</a:t>
            </a:r>
          </a:p>
          <a:p>
            <a:endParaRPr lang="es-ES"/>
          </a:p>
          <a:p>
            <a:r>
              <a:rPr lang="es-ES"/>
              <a:t>Porque ahora esa medida está habilitada por defecto, una lista negra, que se va actualizando, de drivers que no se permiten cargar porque se sabe que se pueden utilizar para esto.​</a:t>
            </a:r>
          </a:p>
          <a:p>
            <a:endParaRPr lang="es-ES"/>
          </a:p>
          <a:p>
            <a:r>
              <a:rPr lang="es-ES"/>
              <a:t>Y aquí os vuelvo a repetir lo que os dije antes, comprender bien como es la comunicación mediante IOCTLs e IRPs os va a ayudar con la iniciación a la explotación en el kernel.</a:t>
            </a:r>
          </a:p>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26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37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s-ES" sz="1200" b="0" i="0" u="none" strike="noStrike" kern="1200">
                <a:solidFill>
                  <a:schemeClr val="tx1"/>
                </a:solidFill>
                <a:effectLst/>
                <a:latin typeface="+mn-lt"/>
                <a:ea typeface="+mn-ea"/>
                <a:cs typeface="+mn-cs"/>
              </a:rPr>
              <a:t>Este soy yo.</a:t>
            </a:r>
          </a:p>
          <a:p>
            <a:pPr rtl="0" fontAlgn="base"/>
            <a:endParaRPr lang="es-ES" sz="1200" b="0" i="0" u="none" strike="noStrike" kern="1200">
              <a:solidFill>
                <a:schemeClr val="tx1"/>
              </a:solidFill>
              <a:effectLst/>
              <a:latin typeface="+mn-lt"/>
              <a:ea typeface="+mn-ea"/>
              <a:cs typeface="+mn-cs"/>
            </a:endParaRPr>
          </a:p>
          <a:p>
            <a:pPr rtl="0" fontAlgn="base"/>
            <a:r>
              <a:rPr lang="es-ES" sz="1200" b="0" i="0" u="none" strike="noStrike" kern="1200">
                <a:solidFill>
                  <a:schemeClr val="tx1"/>
                </a:solidFill>
                <a:effectLst/>
                <a:latin typeface="+mn-lt"/>
                <a:ea typeface="+mn-ea"/>
                <a:cs typeface="+mn-cs"/>
              </a:rPr>
              <a:t>Me llamo Alex.</a:t>
            </a:r>
          </a:p>
          <a:p>
            <a:pPr rtl="0" fontAlgn="base"/>
            <a:endParaRPr lang="es-ES" sz="1200" b="0" i="0" u="none" strike="noStrike" kern="1200">
              <a:solidFill>
                <a:schemeClr val="tx1"/>
              </a:solidFill>
              <a:effectLst/>
              <a:latin typeface="+mn-lt"/>
              <a:ea typeface="+mn-ea"/>
              <a:cs typeface="+mn-cs"/>
            </a:endParaRPr>
          </a:p>
          <a:p>
            <a:pPr rtl="0" fontAlgn="base"/>
            <a:r>
              <a:rPr lang="es-ES" sz="1200" b="0" i="0" u="none" strike="noStrike" kern="1200">
                <a:solidFill>
                  <a:schemeClr val="tx1"/>
                </a:solidFill>
                <a:effectLst/>
                <a:latin typeface="+mn-lt"/>
                <a:ea typeface="+mn-ea"/>
                <a:cs typeface="+mn-cs"/>
              </a:rPr>
              <a:t>Soy un friki muy majo, o eso creo, antiguo pastor de ovejas y comedor de pulpo habitual.</a:t>
            </a:r>
          </a:p>
          <a:p>
            <a:pPr rtl="0" fontAlgn="base"/>
            <a:endParaRPr lang="es-ES" sz="1200" b="0" i="0" u="none" strike="noStrike" kern="1200">
              <a:solidFill>
                <a:schemeClr val="tx1"/>
              </a:solidFill>
              <a:effectLst/>
              <a:latin typeface="+mn-lt"/>
              <a:ea typeface="+mn-ea"/>
              <a:cs typeface="+mn-cs"/>
            </a:endParaRPr>
          </a:p>
          <a:p>
            <a:pPr rtl="0" fontAlgn="base"/>
            <a:r>
              <a:rPr lang="es-ES" sz="1200" b="0" i="0" u="none" strike="noStrike" kern="1200">
                <a:solidFill>
                  <a:schemeClr val="tx1"/>
                </a:solidFill>
                <a:effectLst/>
                <a:latin typeface="+mn-lt"/>
                <a:ea typeface="+mn-ea"/>
                <a:cs typeface="+mn-cs"/>
              </a:rPr>
              <a:t>Os dejo ahí mi linkedin, para que tengáis una forma rápida de contactarme con lo que sea.</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9D483-CCD8-48C4-AF79-B995950914B1}" type="slidenum">
              <a:rPr lang="es-ES" smtClean="0"/>
              <a:t>2</a:t>
            </a:fld>
            <a:endParaRPr lang="es-ES"/>
          </a:p>
        </p:txBody>
      </p:sp>
    </p:spTree>
    <p:extLst>
      <p:ext uri="{BB962C8B-B14F-4D97-AF65-F5344CB8AC3E}">
        <p14:creationId xmlns:p14="http://schemas.microsoft.com/office/powerpoint/2010/main" val="831403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041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26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164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64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8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661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4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936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Slide Number Placeholder 3"/>
          <p:cNvSpPr>
            <a:spLocks noGrp="1"/>
          </p:cNvSpPr>
          <p:nvPr>
            <p:ph type="sldNum" sz="quarter" idx="5"/>
          </p:nvPr>
        </p:nvSpPr>
        <p:spPr/>
        <p:txBody>
          <a:bodyPr/>
          <a:lstStyle/>
          <a:p>
            <a:fld id="{8CA9D483-CCD8-48C4-AF79-B995950914B1}" type="slidenum">
              <a:rPr lang="es-ES" smtClean="0"/>
              <a:t>28</a:t>
            </a:fld>
            <a:endParaRPr lang="es-ES"/>
          </a:p>
        </p:txBody>
      </p:sp>
    </p:spTree>
    <p:extLst>
      <p:ext uri="{BB962C8B-B14F-4D97-AF65-F5344CB8AC3E}">
        <p14:creationId xmlns:p14="http://schemas.microsoft.com/office/powerpoint/2010/main" val="533203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En la charla de Rooted, que os dejo ahí el enlace a youtube, lo que hice fue organizar en un índice, varios temas que, por la experiencia que tengo, tenía que introducir sí o sí, si quería desmitificar completamente el desarrollo de este malware.</a:t>
            </a:r>
          </a:p>
          <a:p>
            <a:endParaRPr lang="es-ES"/>
          </a:p>
          <a:p>
            <a:r>
              <a:rPr lang="es-ES"/>
              <a:t>Mi objetivo final era, que salieseis con una, buena base, que os diese la confianza para compilar y probar el código que os compartía, asi como poder leer artículos de análisis de Rootkits y comprenderlos, o al menos que os sonasen los conceptos.</a:t>
            </a:r>
          </a:p>
          <a:p>
            <a:endParaRPr lang="es-ES"/>
          </a:p>
          <a:p>
            <a:r>
              <a:rPr lang="es-ES"/>
              <a:t>Hoy, tengo el mismo objetivo, y vamos a seguir un planteamiento más o menos similar, remontándonos a de donde viene esto.</a:t>
            </a:r>
          </a:p>
        </p:txBody>
      </p:sp>
      <p:sp>
        <p:nvSpPr>
          <p:cNvPr id="4" name="Slide Number Placeholder 3"/>
          <p:cNvSpPr>
            <a:spLocks noGrp="1"/>
          </p:cNvSpPr>
          <p:nvPr>
            <p:ph type="sldNum" sz="quarter" idx="5"/>
          </p:nvPr>
        </p:nvSpPr>
        <p:spPr/>
        <p:txBody>
          <a:bodyPr/>
          <a:lstStyle/>
          <a:p>
            <a:fld id="{8CA9D483-CCD8-48C4-AF79-B995950914B1}" type="slidenum">
              <a:rPr lang="es-ES" smtClean="0"/>
              <a:t>3</a:t>
            </a:fld>
            <a:endParaRPr lang="es-ES"/>
          </a:p>
        </p:txBody>
      </p:sp>
    </p:spTree>
    <p:extLst>
      <p:ext uri="{BB962C8B-B14F-4D97-AF65-F5344CB8AC3E}">
        <p14:creationId xmlns:p14="http://schemas.microsoft.com/office/powerpoint/2010/main" val="219578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A9D483-CCD8-48C4-AF79-B995950914B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7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Nos vamos a la Vicon de 2024, Vicon 2024, aquí hace un año explicaba cómo se desarrollaba un bootkit UEFI.</a:t>
            </a:r>
          </a:p>
          <a:p>
            <a:endParaRPr lang="es-ES"/>
          </a:p>
          <a:p>
            <a:r>
              <a:rPr lang="es-ES"/>
              <a:t>Y también os dejo el QR que enlaza a la charla en youtube.</a:t>
            </a:r>
          </a:p>
        </p:txBody>
      </p:sp>
      <p:sp>
        <p:nvSpPr>
          <p:cNvPr id="4" name="Slide Number Placeholder 3"/>
          <p:cNvSpPr>
            <a:spLocks noGrp="1"/>
          </p:cNvSpPr>
          <p:nvPr>
            <p:ph type="sldNum" sz="quarter" idx="5"/>
          </p:nvPr>
        </p:nvSpPr>
        <p:spPr/>
        <p:txBody>
          <a:bodyPr/>
          <a:lstStyle/>
          <a:p>
            <a:fld id="{8CA9D483-CCD8-48C4-AF79-B995950914B1}" type="slidenum">
              <a:rPr lang="es-ES" smtClean="0"/>
              <a:t>4</a:t>
            </a:fld>
            <a:endParaRPr lang="es-ES"/>
          </a:p>
        </p:txBody>
      </p:sp>
    </p:spTree>
    <p:extLst>
      <p:ext uri="{BB962C8B-B14F-4D97-AF65-F5344CB8AC3E}">
        <p14:creationId xmlns:p14="http://schemas.microsoft.com/office/powerpoint/2010/main" val="415941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Comentaba que, en el disco duro y lo podéis comprobar, existe una partición especial, la ESP, la partición del sistema EFI, partición en la que se almacenan programas especiales, se almacenan aplicaciones UEFI, estos ficheros .efi, que actúan como cargadores de arranque, programas que el firmware del equipo busca al inicio cuando se pulsa el botón de encendido y que se encargan de poner todo tu equipo en orden para cargar el sistema operativo en memoria.</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Comentaba que la especificación UEFI definía todo esto, diferentes tipos de servicios, encriptación, gestión del disco duro, uso de protocolos, etc, etc, y por tanto en esas aplicaciones UEFI se pueden programar muchas cosas a hacer durante el arranque. Puedes incluso descargar archivos y vimos una demo de eso.</a:t>
            </a:r>
          </a:p>
        </p:txBody>
      </p:sp>
      <p:sp>
        <p:nvSpPr>
          <p:cNvPr id="4" name="Slide Number Placeholder 3"/>
          <p:cNvSpPr>
            <a:spLocks noGrp="1"/>
          </p:cNvSpPr>
          <p:nvPr>
            <p:ph type="sldNum" sz="quarter" idx="5"/>
          </p:nvPr>
        </p:nvSpPr>
        <p:spPr/>
        <p:txBody>
          <a:bodyPr/>
          <a:lstStyle/>
          <a:p>
            <a:fld id="{8CA9D483-CCD8-48C4-AF79-B995950914B1}" type="slidenum">
              <a:rPr lang="es-ES" smtClean="0"/>
              <a:t>5</a:t>
            </a:fld>
            <a:endParaRPr lang="es-ES"/>
          </a:p>
        </p:txBody>
      </p:sp>
    </p:spTree>
    <p:extLst>
      <p:ext uri="{BB962C8B-B14F-4D97-AF65-F5344CB8AC3E}">
        <p14:creationId xmlns:p14="http://schemas.microsoft.com/office/powerpoint/2010/main" val="346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Describía cómo era el proceso de arranque común, qué tres ficheros intervenían, Windows Boot Manager, Windows Os Loader, Windows NT Kernel. Cada uno de estos cargaba en memoria al siguiente y lo iniciaba.</a:t>
            </a:r>
          </a:p>
        </p:txBody>
      </p:sp>
      <p:sp>
        <p:nvSpPr>
          <p:cNvPr id="4" name="Slide Number Placeholder 3"/>
          <p:cNvSpPr>
            <a:spLocks noGrp="1"/>
          </p:cNvSpPr>
          <p:nvPr>
            <p:ph type="sldNum" sz="quarter" idx="5"/>
          </p:nvPr>
        </p:nvSpPr>
        <p:spPr/>
        <p:txBody>
          <a:bodyPr/>
          <a:lstStyle/>
          <a:p>
            <a:fld id="{8CA9D483-CCD8-48C4-AF79-B995950914B1}" type="slidenum">
              <a:rPr lang="es-ES" smtClean="0"/>
              <a:t>6</a:t>
            </a:fld>
            <a:endParaRPr lang="es-ES"/>
          </a:p>
        </p:txBody>
      </p:sp>
    </p:spTree>
    <p:extLst>
      <p:ext uri="{BB962C8B-B14F-4D97-AF65-F5344CB8AC3E}">
        <p14:creationId xmlns:p14="http://schemas.microsoft.com/office/powerpoint/2010/main" val="116239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Mostraba el entorno que se necesitaba para desarrollar aplicaciones UEFI y Drivers DXE que esos son los elementos que se asocian a un Bootkit, a un malware que es capaz de modificar todo el proceso de arranque de una máquina.</a:t>
            </a:r>
          </a:p>
          <a:p>
            <a:endParaRPr lang="es-ES"/>
          </a:p>
          <a:p>
            <a:r>
              <a:rPr lang="es-ES"/>
              <a:t>Con una aplicación UEFI maliciosa que te desarrolles y un Driver Dxe Runtime puedes modificar el arranque y todo lo que venga después.</a:t>
            </a:r>
          </a:p>
          <a:p>
            <a:endParaRPr lang="es-ES"/>
          </a:p>
          <a:p>
            <a:r>
              <a:rPr lang="es-ES"/>
              <a:t>Veíamos qué operaciones de hooking y proceso de ingeniería inversa, era necesario para, desarrollado el bootkit que iniciase el proceso de arranque, saltar entre esos tres archivos. Para qué?</a:t>
            </a:r>
          </a:p>
        </p:txBody>
      </p:sp>
      <p:sp>
        <p:nvSpPr>
          <p:cNvPr id="4" name="Slide Number Placeholder 3"/>
          <p:cNvSpPr>
            <a:spLocks noGrp="1"/>
          </p:cNvSpPr>
          <p:nvPr>
            <p:ph type="sldNum" sz="quarter" idx="5"/>
          </p:nvPr>
        </p:nvSpPr>
        <p:spPr/>
        <p:txBody>
          <a:bodyPr/>
          <a:lstStyle/>
          <a:p>
            <a:fld id="{8CA9D483-CCD8-48C4-AF79-B995950914B1}" type="slidenum">
              <a:rPr lang="es-ES" smtClean="0"/>
              <a:t>7</a:t>
            </a:fld>
            <a:endParaRPr lang="es-ES"/>
          </a:p>
        </p:txBody>
      </p:sp>
    </p:spTree>
    <p:extLst>
      <p:ext uri="{BB962C8B-B14F-4D97-AF65-F5344CB8AC3E}">
        <p14:creationId xmlns:p14="http://schemas.microsoft.com/office/powerpoint/2010/main" val="69754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Para mantener el flujo de ejecución hasta que el sistema operativo estaba cargado en memoria y ahí, deshabilitar x protecciones y volcar un Rootkit.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a:p>
            <a:r>
              <a:rPr lang="es-ES"/>
              <a:t>Salíamos de Vicon, o eso quería yo, comprendiendo cómo actuaba un malware en el arranque.</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Y aunque en esa sesión desmitifiqué qué era un Rootkit y expuse todo lo que se podía programar en el, no mostraba muchas funcionalidades. No mostraba lo que venía a la derecha.</a:t>
            </a:r>
          </a:p>
        </p:txBody>
      </p:sp>
      <p:sp>
        <p:nvSpPr>
          <p:cNvPr id="4" name="Slide Number Placeholder 3"/>
          <p:cNvSpPr>
            <a:spLocks noGrp="1"/>
          </p:cNvSpPr>
          <p:nvPr>
            <p:ph type="sldNum" sz="quarter" idx="5"/>
          </p:nvPr>
        </p:nvSpPr>
        <p:spPr/>
        <p:txBody>
          <a:bodyPr/>
          <a:lstStyle/>
          <a:p>
            <a:fld id="{8CA9D483-CCD8-48C4-AF79-B995950914B1}" type="slidenum">
              <a:rPr lang="es-ES" smtClean="0"/>
              <a:t>8</a:t>
            </a:fld>
            <a:endParaRPr lang="es-ES"/>
          </a:p>
        </p:txBody>
      </p:sp>
    </p:spTree>
    <p:extLst>
      <p:ext uri="{BB962C8B-B14F-4D97-AF65-F5344CB8AC3E}">
        <p14:creationId xmlns:p14="http://schemas.microsoft.com/office/powerpoint/2010/main" val="10665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Por eso estoy aquí, para cenar unas nécoras en Vigo.</a:t>
            </a:r>
          </a:p>
          <a:p>
            <a:endParaRPr lang="es-ES"/>
          </a:p>
          <a:p>
            <a:r>
              <a:rPr lang="es-ES"/>
              <a:t>Y también, para, si el año pasado describía algo de lo que se habla poco como lo es desarrollar malware en el arranque, un bootkit, este año quería que quien viese mis charlas tuviese la continuación a desarrollar el malware que un bootkit vuelca en el sistema operativo.</a:t>
            </a:r>
          </a:p>
          <a:p>
            <a:endParaRPr lang="es-ES"/>
          </a:p>
          <a:p>
            <a:r>
              <a:rPr lang="es-ES"/>
              <a:t>Un Bootkit vuelca un Rootkit.</a:t>
            </a:r>
          </a:p>
        </p:txBody>
      </p:sp>
      <p:sp>
        <p:nvSpPr>
          <p:cNvPr id="4" name="Slide Number Placeholder 3"/>
          <p:cNvSpPr>
            <a:spLocks noGrp="1"/>
          </p:cNvSpPr>
          <p:nvPr>
            <p:ph type="sldNum" sz="quarter" idx="5"/>
          </p:nvPr>
        </p:nvSpPr>
        <p:spPr/>
        <p:txBody>
          <a:bodyPr/>
          <a:lstStyle/>
          <a:p>
            <a:fld id="{8CA9D483-CCD8-48C4-AF79-B995950914B1}" type="slidenum">
              <a:rPr lang="es-ES" smtClean="0"/>
              <a:t>9</a:t>
            </a:fld>
            <a:endParaRPr lang="es-ES"/>
          </a:p>
        </p:txBody>
      </p:sp>
    </p:spTree>
    <p:extLst>
      <p:ext uri="{BB962C8B-B14F-4D97-AF65-F5344CB8AC3E}">
        <p14:creationId xmlns:p14="http://schemas.microsoft.com/office/powerpoint/2010/main" val="232346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987E3A2-546C-42CF-B39D-BB0F1C57EB89}" type="datetimeFigureOut">
              <a:rPr lang="en-US" smtClean="0"/>
              <a:t>4/30/2025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9547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363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92573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304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55844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472454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7E3A2-546C-42CF-B39D-BB0F1C57EB89}"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779297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35031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87E3A2-546C-42CF-B39D-BB0F1C57EB89}" type="datetimeFigureOut">
              <a:rPr lang="en-US" smtClean="0"/>
              <a:t>4/30/2025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35131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E3A2-546C-42CF-B39D-BB0F1C57EB8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89574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87E3A2-546C-42CF-B39D-BB0F1C57EB89}" type="datetimeFigureOut">
              <a:rPr lang="en-US" smtClean="0"/>
              <a:t>4/30/2025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374822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81434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7E3A2-546C-42CF-B39D-BB0F1C57EB89}"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17136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7E3A2-546C-42CF-B39D-BB0F1C57EB89}"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62337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7E3A2-546C-42CF-B39D-BB0F1C57EB89}"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1663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177679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7E3A2-546C-42CF-B39D-BB0F1C57EB8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5EE44-F8D5-4972-A749-0E7993EC5DD7}" type="slidenum">
              <a:rPr lang="en-US" smtClean="0"/>
              <a:t>‹#›</a:t>
            </a:fld>
            <a:endParaRPr lang="en-US"/>
          </a:p>
        </p:txBody>
      </p:sp>
    </p:spTree>
    <p:extLst>
      <p:ext uri="{BB962C8B-B14F-4D97-AF65-F5344CB8AC3E}">
        <p14:creationId xmlns:p14="http://schemas.microsoft.com/office/powerpoint/2010/main" val="27994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87E3A2-546C-42CF-B39D-BB0F1C57EB89}" type="datetimeFigureOut">
              <a:rPr lang="en-US" smtClean="0"/>
              <a:t>4/30/2025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D5EE44-F8D5-4972-A749-0E7993EC5DD7}" type="slidenum">
              <a:rPr lang="en-US" smtClean="0"/>
              <a:t>‹#›</a:t>
            </a:fld>
            <a:endParaRPr lang="en-US"/>
          </a:p>
        </p:txBody>
      </p:sp>
    </p:spTree>
    <p:extLst>
      <p:ext uri="{BB962C8B-B14F-4D97-AF65-F5344CB8AC3E}">
        <p14:creationId xmlns:p14="http://schemas.microsoft.com/office/powerpoint/2010/main" val="215231363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linkedin.com/in/vazquez-vazquez-alejandr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www.linkedin.com/in/vazquez-vazquez-alejandro/"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github.com/TheMalwareGuardian/Bentico" TargetMode="External"/><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linkedin.com/in/vazquez-vazquez-alejandro" TargetMode="External"/><Relationship Id="rId5" Type="http://schemas.openxmlformats.org/officeDocument/2006/relationships/hyperlink" Target="https://github.com/TheMalwareGuardian/Bootkits-Rootkits-Development-Environment" TargetMode="External"/><Relationship Id="rId4" Type="http://schemas.openxmlformats.org/officeDocument/2006/relationships/hyperlink" Target="https://github.com/TheMalwareGuardian/Awesome-Bootkits-Rootkits-Development" TargetMode="External"/><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3.png"/><Relationship Id="rId2" Type="http://schemas.openxmlformats.org/officeDocument/2006/relationships/notesSlide" Target="../notesSlides/notesSlide8.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7.png"/><Relationship Id="rId18" Type="http://schemas.openxmlformats.org/officeDocument/2006/relationships/image" Target="../media/image26.png"/><Relationship Id="rId26" Type="http://schemas.openxmlformats.org/officeDocument/2006/relationships/image" Target="../media/image13.png"/><Relationship Id="rId3" Type="http://schemas.openxmlformats.org/officeDocument/2006/relationships/image" Target="../media/image28.png"/><Relationship Id="rId21"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image" Target="../media/image4.png"/><Relationship Id="rId17" Type="http://schemas.openxmlformats.org/officeDocument/2006/relationships/image" Target="../media/image3.png"/><Relationship Id="rId25" Type="http://schemas.openxmlformats.org/officeDocument/2006/relationships/image" Target="../media/image16.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12.png"/><Relationship Id="rId5" Type="http://schemas.openxmlformats.org/officeDocument/2006/relationships/image" Target="../media/image30.png"/><Relationship Id="rId15" Type="http://schemas.openxmlformats.org/officeDocument/2006/relationships/image" Target="../media/image19.png"/><Relationship Id="rId23" Type="http://schemas.openxmlformats.org/officeDocument/2006/relationships/image" Target="../media/image33.png"/><Relationship Id="rId10" Type="http://schemas.openxmlformats.org/officeDocument/2006/relationships/image" Target="../media/image24.png"/><Relationship Id="rId19"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B8E5A5-1F0A-4D96-BCD4-35E911E5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628" y="137999"/>
            <a:ext cx="1475112" cy="2070331"/>
          </a:xfrm>
          <a:prstGeom prst="rect">
            <a:avLst/>
          </a:prstGeom>
        </p:spPr>
      </p:pic>
      <p:sp>
        <p:nvSpPr>
          <p:cNvPr id="2" name="Title 1">
            <a:extLst>
              <a:ext uri="{FF2B5EF4-FFF2-40B4-BE49-F238E27FC236}">
                <a16:creationId xmlns:a16="http://schemas.microsoft.com/office/drawing/2014/main" id="{9F31AED4-652D-4AFE-86D0-78AA49CAE996}"/>
              </a:ext>
            </a:extLst>
          </p:cNvPr>
          <p:cNvSpPr>
            <a:spLocks noGrp="1"/>
          </p:cNvSpPr>
          <p:nvPr>
            <p:ph type="title"/>
          </p:nvPr>
        </p:nvSpPr>
        <p:spPr>
          <a:xfrm>
            <a:off x="838200" y="1902205"/>
            <a:ext cx="10515600" cy="2057062"/>
          </a:xfrm>
        </p:spPr>
        <p:txBody>
          <a:bodyPr>
            <a:noAutofit/>
          </a:bodyPr>
          <a:lstStyle/>
          <a:p>
            <a:r>
              <a:rPr lang="es-ES">
                <a:solidFill>
                  <a:schemeClr val="bg1"/>
                </a:solidFill>
              </a:rPr>
              <a:t>Desde las Profundidades del Kernel: Cómo Crear un Rootkit Invisible en WINDOWS</a:t>
            </a:r>
            <a:endParaRPr lang="en-US" sz="4000">
              <a:solidFill>
                <a:schemeClr val="bg1"/>
              </a:solidFill>
            </a:endParaRPr>
          </a:p>
        </p:txBody>
      </p:sp>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838200" y="4547285"/>
            <a:ext cx="10515600" cy="1985320"/>
          </a:xfrm>
        </p:spPr>
        <p:txBody>
          <a:bodyPr>
            <a:normAutofit/>
          </a:bodyPr>
          <a:lstStyle/>
          <a:p>
            <a:pPr marL="0" indent="0">
              <a:buNone/>
            </a:pPr>
            <a:endParaRPr lang="es-ES" sz="1800">
              <a:solidFill>
                <a:schemeClr val="bg1"/>
              </a:solidFill>
            </a:endParaRPr>
          </a:p>
          <a:p>
            <a:pPr marL="0" indent="0">
              <a:buNone/>
            </a:pPr>
            <a:endParaRPr lang="es-ES" sz="1800">
              <a:solidFill>
                <a:schemeClr val="bg1"/>
              </a:solidFill>
            </a:endParaRPr>
          </a:p>
          <a:p>
            <a:pPr marL="0" indent="0">
              <a:buNone/>
            </a:pPr>
            <a:endParaRPr lang="es-ES" sz="1800">
              <a:solidFill>
                <a:schemeClr val="bg1"/>
              </a:solidFill>
            </a:endParaRPr>
          </a:p>
          <a:p>
            <a:pPr marL="0" indent="0">
              <a:buNone/>
            </a:pPr>
            <a:r>
              <a:rPr lang="es-ES" sz="1800">
                <a:solidFill>
                  <a:schemeClr val="bg1"/>
                </a:solidFill>
              </a:rPr>
              <a:t>[</a:t>
            </a:r>
            <a:r>
              <a:rPr lang="es-ES" sz="1800">
                <a:solidFill>
                  <a:schemeClr val="bg1"/>
                </a:solidFill>
                <a:hlinkClick r:id="rId4">
                  <a:extLst>
                    <a:ext uri="{A12FA001-AC4F-418D-AE19-62706E023703}">
                      <ahyp:hlinkClr xmlns:ahyp="http://schemas.microsoft.com/office/drawing/2018/hyperlinkcolor" val="tx"/>
                    </a:ext>
                  </a:extLst>
                </a:hlinkClick>
              </a:rPr>
              <a:t>in/</a:t>
            </a:r>
            <a:r>
              <a:rPr lang="es-ES" sz="1800" noProof="1">
                <a:solidFill>
                  <a:schemeClr val="bg1"/>
                </a:solidFill>
                <a:hlinkClick r:id="rId4">
                  <a:extLst>
                    <a:ext uri="{A12FA001-AC4F-418D-AE19-62706E023703}">
                      <ahyp:hlinkClr xmlns:ahyp="http://schemas.microsoft.com/office/drawing/2018/hyperlinkcolor" val="tx"/>
                    </a:ext>
                  </a:extLst>
                </a:hlinkClick>
              </a:rPr>
              <a:t>vazquez-vazquez-alejandro</a:t>
            </a:r>
            <a:r>
              <a:rPr lang="es-ES" sz="1800">
                <a:solidFill>
                  <a:schemeClr val="bg1"/>
                </a:solidFill>
              </a:rPr>
              <a:t>]</a:t>
            </a:r>
          </a:p>
          <a:p>
            <a:pPr marL="0" indent="0">
              <a:buNone/>
            </a:pPr>
            <a:r>
              <a:rPr lang="es-ES" sz="1800">
                <a:solidFill>
                  <a:schemeClr val="bg1"/>
                </a:solidFill>
              </a:rPr>
              <a:t>ViCONgal </a:t>
            </a:r>
            <a:r>
              <a:rPr lang="en-US" sz="1800">
                <a:solidFill>
                  <a:schemeClr val="bg1"/>
                </a:solidFill>
              </a:rPr>
              <a:t>2025, Galicia</a:t>
            </a:r>
          </a:p>
        </p:txBody>
      </p:sp>
      <p:pic>
        <p:nvPicPr>
          <p:cNvPr id="5" name="Picture 4">
            <a:extLst>
              <a:ext uri="{FF2B5EF4-FFF2-40B4-BE49-F238E27FC236}">
                <a16:creationId xmlns:a16="http://schemas.microsoft.com/office/drawing/2014/main" id="{3191BA5A-89FB-4278-8E38-A19B71A39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90" y="1069165"/>
            <a:ext cx="1078063" cy="1078063"/>
          </a:xfrm>
          <a:prstGeom prst="rect">
            <a:avLst/>
          </a:prstGeom>
        </p:spPr>
      </p:pic>
      <p:sp>
        <p:nvSpPr>
          <p:cNvPr id="4" name="TextBox 3">
            <a:extLst>
              <a:ext uri="{FF2B5EF4-FFF2-40B4-BE49-F238E27FC236}">
                <a16:creationId xmlns:a16="http://schemas.microsoft.com/office/drawing/2014/main" id="{14747CD8-3A40-4488-BA2C-B6F26CFB8420}"/>
              </a:ext>
            </a:extLst>
          </p:cNvPr>
          <p:cNvSpPr txBox="1"/>
          <p:nvPr/>
        </p:nvSpPr>
        <p:spPr>
          <a:xfrm>
            <a:off x="1067888" y="4035700"/>
            <a:ext cx="10056223" cy="461665"/>
          </a:xfrm>
          <a:prstGeom prst="rect">
            <a:avLst/>
          </a:prstGeom>
          <a:noFill/>
        </p:spPr>
        <p:txBody>
          <a:bodyPr wrap="square" rtlCol="0">
            <a:spAutoFit/>
          </a:bodyPr>
          <a:lstStyle/>
          <a:p>
            <a:r>
              <a:rPr lang="es-ES" sz="2400">
                <a:solidFill>
                  <a:schemeClr val="bg1"/>
                </a:solidFill>
              </a:rPr>
              <a:t>Descifrando el desarrollo de un Rootkit para Windows 11</a:t>
            </a:r>
            <a:endParaRPr lang="en-US" sz="2400">
              <a:solidFill>
                <a:schemeClr val="bg1"/>
              </a:solidFill>
            </a:endParaRPr>
          </a:p>
        </p:txBody>
      </p:sp>
      <p:pic>
        <p:nvPicPr>
          <p:cNvPr id="8" name="Picture 7">
            <a:extLst>
              <a:ext uri="{FF2B5EF4-FFF2-40B4-BE49-F238E27FC236}">
                <a16:creationId xmlns:a16="http://schemas.microsoft.com/office/drawing/2014/main" id="{D4C70D55-4095-4956-9DD8-64B3CB201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8593" y="4182331"/>
            <a:ext cx="1374767" cy="1374767"/>
          </a:xfrm>
          <a:prstGeom prst="rect">
            <a:avLst/>
          </a:prstGeom>
        </p:spPr>
      </p:pic>
      <p:pic>
        <p:nvPicPr>
          <p:cNvPr id="10" name="Picture 9">
            <a:extLst>
              <a:ext uri="{FF2B5EF4-FFF2-40B4-BE49-F238E27FC236}">
                <a16:creationId xmlns:a16="http://schemas.microsoft.com/office/drawing/2014/main" id="{2909A508-5CE6-46F7-A5D3-B9BAA78D1D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3138" y="5557098"/>
            <a:ext cx="1225678" cy="1162903"/>
          </a:xfrm>
          <a:prstGeom prst="rect">
            <a:avLst/>
          </a:prstGeom>
        </p:spPr>
      </p:pic>
    </p:spTree>
    <p:extLst>
      <p:ext uri="{BB962C8B-B14F-4D97-AF65-F5344CB8AC3E}">
        <p14:creationId xmlns:p14="http://schemas.microsoft.com/office/powerpoint/2010/main" val="691593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D6649A-2909-4B97-9683-09AF7F63D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214" y="3190619"/>
            <a:ext cx="1078063" cy="1078063"/>
          </a:xfrm>
          <a:prstGeom prst="rect">
            <a:avLst/>
          </a:prstGeom>
        </p:spPr>
      </p:pic>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Rootkit</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a:bodyPr>
          <a:lstStyle/>
          <a:p>
            <a:pPr marL="0" indent="0" algn="just">
              <a:buNone/>
            </a:pPr>
            <a:r>
              <a:rPr lang="es-ES" sz="2800">
                <a:solidFill>
                  <a:schemeClr val="accent2">
                    <a:lumMod val="20000"/>
                    <a:lumOff val="80000"/>
                  </a:schemeClr>
                </a:solidFill>
              </a:rPr>
              <a:t>Rootkit</a:t>
            </a:r>
            <a:r>
              <a:rPr lang="es-ES">
                <a:solidFill>
                  <a:schemeClr val="bg1"/>
                </a:solidFill>
              </a:rPr>
              <a:t>: </a:t>
            </a:r>
            <a:r>
              <a:rPr lang="en-US">
                <a:solidFill>
                  <a:schemeClr val="bg1"/>
                </a:solidFill>
              </a:rPr>
              <a:t>Sophisticated piece of malware that can add new code to the operating system or delete and edit operating system code. Rootkits may remain in place for years because they are hard to detect, due in part to their ability to block some antivirus software and malware scanner software.</a:t>
            </a:r>
          </a:p>
          <a:p>
            <a:pPr marL="457200" lvl="1" indent="0" algn="just">
              <a:buNone/>
            </a:pPr>
            <a:r>
              <a:rPr lang="en-US">
                <a:solidFill>
                  <a:schemeClr val="bg1"/>
                </a:solidFill>
              </a:rPr>
              <a:t>~ Crowdstrike</a:t>
            </a:r>
          </a:p>
        </p:txBody>
      </p:sp>
      <p:sp>
        <p:nvSpPr>
          <p:cNvPr id="4" name="Oval 3">
            <a:extLst>
              <a:ext uri="{FF2B5EF4-FFF2-40B4-BE49-F238E27FC236}">
                <a16:creationId xmlns:a16="http://schemas.microsoft.com/office/drawing/2014/main" id="{7D2EBB1B-015A-4A60-AAEB-0CE8A4C4A3D3}"/>
              </a:ext>
            </a:extLst>
          </p:cNvPr>
          <p:cNvSpPr/>
          <p:nvPr/>
        </p:nvSpPr>
        <p:spPr>
          <a:xfrm>
            <a:off x="3088823" y="3508768"/>
            <a:ext cx="3296377" cy="1293028"/>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Kernel-Mode Driver</a:t>
            </a:r>
          </a:p>
        </p:txBody>
      </p:sp>
      <p:sp>
        <p:nvSpPr>
          <p:cNvPr id="5" name="Rectangle: Rounded Corners 4">
            <a:extLst>
              <a:ext uri="{FF2B5EF4-FFF2-40B4-BE49-F238E27FC236}">
                <a16:creationId xmlns:a16="http://schemas.microsoft.com/office/drawing/2014/main" id="{C8F2F2B7-7BFF-4A22-9998-2B4873B3F425}"/>
              </a:ext>
            </a:extLst>
          </p:cNvPr>
          <p:cNvSpPr/>
          <p:nvPr/>
        </p:nvSpPr>
        <p:spPr>
          <a:xfrm>
            <a:off x="6619563" y="3790657"/>
            <a:ext cx="2579915" cy="726621"/>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accent2">
                    <a:lumMod val="20000"/>
                    <a:lumOff val="80000"/>
                  </a:schemeClr>
                </a:solidFill>
              </a:rPr>
              <a:t>C/C++ - driver.sys</a:t>
            </a:r>
          </a:p>
        </p:txBody>
      </p:sp>
      <p:cxnSp>
        <p:nvCxnSpPr>
          <p:cNvPr id="7" name="Straight Arrow Connector 6">
            <a:extLst>
              <a:ext uri="{FF2B5EF4-FFF2-40B4-BE49-F238E27FC236}">
                <a16:creationId xmlns:a16="http://schemas.microsoft.com/office/drawing/2014/main" id="{3B97C914-2D31-48C0-A02F-CE33994DC8D8}"/>
              </a:ext>
            </a:extLst>
          </p:cNvPr>
          <p:cNvCxnSpPr>
            <a:cxnSpLocks/>
            <a:stCxn id="4" idx="6"/>
            <a:endCxn id="5" idx="1"/>
          </p:cNvCxnSpPr>
          <p:nvPr/>
        </p:nvCxnSpPr>
        <p:spPr>
          <a:xfrm flipV="1">
            <a:off x="6385200" y="4153968"/>
            <a:ext cx="234363" cy="1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06E878-0A8B-4EF5-BC45-82D35ADFF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178" y="3508768"/>
            <a:ext cx="1844834" cy="2589240"/>
          </a:xfrm>
          <a:prstGeom prst="rect">
            <a:avLst/>
          </a:prstGeom>
        </p:spPr>
      </p:pic>
      <p:pic>
        <p:nvPicPr>
          <p:cNvPr id="9" name="Picture 8">
            <a:extLst>
              <a:ext uri="{FF2B5EF4-FFF2-40B4-BE49-F238E27FC236}">
                <a16:creationId xmlns:a16="http://schemas.microsoft.com/office/drawing/2014/main" id="{E4248B5D-E84A-43A7-8F26-048857075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469" y="3924919"/>
            <a:ext cx="1960054" cy="2589240"/>
          </a:xfrm>
          <a:prstGeom prst="rect">
            <a:avLst/>
          </a:prstGeom>
        </p:spPr>
      </p:pic>
    </p:spTree>
    <p:extLst>
      <p:ext uri="{BB962C8B-B14F-4D97-AF65-F5344CB8AC3E}">
        <p14:creationId xmlns:p14="http://schemas.microsoft.com/office/powerpoint/2010/main" val="232507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chemeClr val="accent1">
                    <a:lumMod val="40000"/>
                    <a:lumOff val="60000"/>
                  </a:schemeClr>
                </a:solidFill>
              </a:rPr>
              <a:t>[</a:t>
            </a:r>
            <a:r>
              <a:rPr lang="es-ES" sz="2500" i="1">
                <a:solidFill>
                  <a:schemeClr val="accent1">
                    <a:lumMod val="40000"/>
                    <a:lumOff val="60000"/>
                  </a:schemeClr>
                </a:solidFill>
              </a:rPr>
              <a:t>Anti-Rootkit Installation</a:t>
            </a:r>
            <a:r>
              <a:rPr lang="es-ES" sz="2500">
                <a:solidFill>
                  <a:schemeClr val="accent1">
                    <a:lumMod val="40000"/>
                    <a:lumOff val="60000"/>
                  </a:schemeClr>
                </a:solidFill>
              </a:rPr>
              <a:t>]</a:t>
            </a:r>
          </a:p>
          <a:p>
            <a:pPr lvl="1"/>
            <a:r>
              <a:rPr lang="es-ES" sz="2500">
                <a:solidFill>
                  <a:schemeClr val="bg1"/>
                </a:solidFill>
              </a:rPr>
              <a:t>Driver Signature Enforcement (DSE)</a:t>
            </a:r>
          </a:p>
          <a:p>
            <a:pPr marL="457200" lvl="1" indent="0">
              <a:buNone/>
            </a:pPr>
            <a:r>
              <a:rPr lang="es-ES" sz="2500">
                <a:solidFill>
                  <a:schemeClr val="bg1"/>
                </a:solidFill>
              </a:rPr>
              <a:t>	</a:t>
            </a:r>
            <a:r>
              <a:rPr lang="en-US" sz="2500">
                <a:solidFill>
                  <a:schemeClr val="bg1"/>
                </a:solidFill>
              </a:rPr>
              <a:t>Windows won't run drivers not certified by Microsoft</a:t>
            </a:r>
          </a:p>
          <a:p>
            <a:pPr marL="457200" lvl="1" indent="0">
              <a:buNone/>
            </a:pPr>
            <a:endParaRPr lang="en-US" sz="28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889134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spTree>
    <p:extLst>
      <p:ext uri="{BB962C8B-B14F-4D97-AF65-F5344CB8AC3E}">
        <p14:creationId xmlns:p14="http://schemas.microsoft.com/office/powerpoint/2010/main" val="7084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685800" y="2194560"/>
            <a:ext cx="10820400" cy="4394019"/>
          </a:xfrm>
        </p:spPr>
        <p:txBody>
          <a:bodyPr>
            <a:noAutofit/>
          </a:bodyPr>
          <a:lstStyle/>
          <a:p>
            <a:pPr marL="457200" lvl="1" indent="0">
              <a:buNone/>
            </a:pPr>
            <a:r>
              <a:rPr lang="es-ES" sz="2500">
                <a:solidFill>
                  <a:srgbClr val="E5224E">
                    <a:lumMod val="40000"/>
                    <a:lumOff val="60000"/>
                  </a:srgbClr>
                </a:solidFill>
              </a:rPr>
              <a:t>[</a:t>
            </a:r>
            <a:r>
              <a:rPr lang="es-ES" sz="2500" i="1">
                <a:solidFill>
                  <a:srgbClr val="E5224E">
                    <a:lumMod val="40000"/>
                    <a:lumOff val="60000"/>
                  </a:srgbClr>
                </a:solidFill>
              </a:rPr>
              <a:t>Anti-Rootkit Installation</a:t>
            </a:r>
            <a:r>
              <a:rPr lang="es-ES" sz="2500">
                <a:solidFill>
                  <a:srgbClr val="E5224E">
                    <a:lumMod val="40000"/>
                    <a:lumOff val="60000"/>
                  </a:srgbClr>
                </a:solidFill>
              </a:rPr>
              <a:t>]</a:t>
            </a:r>
          </a:p>
          <a:p>
            <a:pPr lvl="1"/>
            <a:r>
              <a:rPr lang="es-ES" sz="2500">
                <a:solidFill>
                  <a:prstClr val="white"/>
                </a:solidFill>
              </a:rPr>
              <a:t>Driver Signature Enforcement (DSE)</a:t>
            </a:r>
          </a:p>
          <a:p>
            <a:pPr marL="457200" lvl="1" indent="0">
              <a:buNone/>
            </a:pPr>
            <a:r>
              <a:rPr lang="es-ES" sz="2500">
                <a:solidFill>
                  <a:prstClr val="white"/>
                </a:solidFill>
              </a:rPr>
              <a:t>	</a:t>
            </a:r>
            <a:r>
              <a:rPr lang="en-US" sz="2500">
                <a:solidFill>
                  <a:prstClr val="white"/>
                </a:solidFill>
              </a:rPr>
              <a:t>Windows won't run drivers not certified by Microsoft</a:t>
            </a:r>
          </a:p>
          <a:p>
            <a:pPr marL="457200" lvl="1" indent="0">
              <a:buNone/>
            </a:pPr>
            <a:endParaRPr lang="en-US" sz="2800">
              <a:solidFill>
                <a:prstClr val="white"/>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Security Mechanisms</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4" name="Picture 3">
            <a:extLst>
              <a:ext uri="{FF2B5EF4-FFF2-40B4-BE49-F238E27FC236}">
                <a16:creationId xmlns:a16="http://schemas.microsoft.com/office/drawing/2014/main" id="{33728FC7-A14B-4FEE-ABD4-87045DF6F208}"/>
              </a:ext>
            </a:extLst>
          </p:cNvPr>
          <p:cNvPicPr>
            <a:picLocks noChangeAspect="1"/>
          </p:cNvPicPr>
          <p:nvPr/>
        </p:nvPicPr>
        <p:blipFill rotWithShape="1">
          <a:blip r:embed="rId3">
            <a:extLst>
              <a:ext uri="{28A0092B-C50C-407E-A947-70E740481C1C}">
                <a14:useLocalDpi xmlns:a14="http://schemas.microsoft.com/office/drawing/2010/main" val="0"/>
              </a:ext>
            </a:extLst>
          </a:blip>
          <a:srcRect b="33985"/>
          <a:stretch/>
        </p:blipFill>
        <p:spPr>
          <a:xfrm>
            <a:off x="2493055" y="3584843"/>
            <a:ext cx="6677770" cy="3003736"/>
          </a:xfrm>
          <a:prstGeom prst="rect">
            <a:avLst/>
          </a:prstGeom>
        </p:spPr>
      </p:pic>
      <p:sp>
        <p:nvSpPr>
          <p:cNvPr id="7" name="Rectangle 6">
            <a:extLst>
              <a:ext uri="{FF2B5EF4-FFF2-40B4-BE49-F238E27FC236}">
                <a16:creationId xmlns:a16="http://schemas.microsoft.com/office/drawing/2014/main" id="{39C9D883-5AEF-45F1-8855-E3C9422E1535}"/>
              </a:ext>
            </a:extLst>
          </p:cNvPr>
          <p:cNvSpPr/>
          <p:nvPr/>
        </p:nvSpPr>
        <p:spPr>
          <a:xfrm>
            <a:off x="2518456" y="5668773"/>
            <a:ext cx="6432238" cy="7508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8B760C-AEE4-4D4D-8756-2899F018830B}"/>
              </a:ext>
            </a:extLst>
          </p:cNvPr>
          <p:cNvSpPr txBox="1"/>
          <p:nvPr/>
        </p:nvSpPr>
        <p:spPr>
          <a:xfrm>
            <a:off x="4180573" y="4206676"/>
            <a:ext cx="340158" cy="461665"/>
          </a:xfrm>
          <a:prstGeom prst="rect">
            <a:avLst/>
          </a:prstGeom>
          <a:noFill/>
        </p:spPr>
        <p:txBody>
          <a:bodyPr wrap="none" rtlCol="0">
            <a:spAutoFit/>
          </a:bodyPr>
          <a:lstStyle/>
          <a:p>
            <a:r>
              <a:rPr lang="en-US" sz="2400" b="1">
                <a:solidFill>
                  <a:schemeClr val="accent1"/>
                </a:solidFill>
                <a:latin typeface="-apple-system"/>
              </a:rPr>
              <a:t>1</a:t>
            </a:r>
          </a:p>
        </p:txBody>
      </p:sp>
      <p:sp>
        <p:nvSpPr>
          <p:cNvPr id="9" name="TextBox 8">
            <a:extLst>
              <a:ext uri="{FF2B5EF4-FFF2-40B4-BE49-F238E27FC236}">
                <a16:creationId xmlns:a16="http://schemas.microsoft.com/office/drawing/2014/main" id="{37B94DFD-967E-4A74-94B6-519F3F2C107C}"/>
              </a:ext>
            </a:extLst>
          </p:cNvPr>
          <p:cNvSpPr txBox="1"/>
          <p:nvPr/>
        </p:nvSpPr>
        <p:spPr>
          <a:xfrm>
            <a:off x="4180573" y="4899323"/>
            <a:ext cx="340158" cy="461665"/>
          </a:xfrm>
          <a:prstGeom prst="rect">
            <a:avLst/>
          </a:prstGeom>
          <a:noFill/>
        </p:spPr>
        <p:txBody>
          <a:bodyPr wrap="none" rtlCol="0">
            <a:spAutoFit/>
          </a:bodyPr>
          <a:lstStyle/>
          <a:p>
            <a:r>
              <a:rPr lang="en-US" sz="2400" b="1">
                <a:solidFill>
                  <a:schemeClr val="accent1"/>
                </a:solidFill>
                <a:latin typeface="-apple-system"/>
              </a:rPr>
              <a:t>2</a:t>
            </a:r>
          </a:p>
        </p:txBody>
      </p:sp>
      <p:pic>
        <p:nvPicPr>
          <p:cNvPr id="8" name="Picture 7">
            <a:extLst>
              <a:ext uri="{FF2B5EF4-FFF2-40B4-BE49-F238E27FC236}">
                <a16:creationId xmlns:a16="http://schemas.microsoft.com/office/drawing/2014/main" id="{64AF0DCE-C823-41E0-91B1-DC7F9F2CB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055" y="3983519"/>
            <a:ext cx="6367281" cy="2754938"/>
          </a:xfrm>
          <a:prstGeom prst="rect">
            <a:avLst/>
          </a:prstGeom>
          <a:ln>
            <a:noFill/>
          </a:ln>
        </p:spPr>
      </p:pic>
      <p:cxnSp>
        <p:nvCxnSpPr>
          <p:cNvPr id="10" name="Straight Connector 9">
            <a:extLst>
              <a:ext uri="{FF2B5EF4-FFF2-40B4-BE49-F238E27FC236}">
                <a16:creationId xmlns:a16="http://schemas.microsoft.com/office/drawing/2014/main" id="{6B229918-74A7-433B-ADBD-2F9397D7B18F}"/>
              </a:ext>
            </a:extLst>
          </p:cNvPr>
          <p:cNvCxnSpPr/>
          <p:nvPr/>
        </p:nvCxnSpPr>
        <p:spPr>
          <a:xfrm>
            <a:off x="4783756" y="4966698"/>
            <a:ext cx="349397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0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4588933" y="182882"/>
            <a:ext cx="7603066" cy="1293028"/>
          </a:xfrm>
        </p:spPr>
        <p:txBody>
          <a:bodyPr/>
          <a:lstStyle/>
          <a:p>
            <a:pPr algn="ctr"/>
            <a:r>
              <a:rPr lang="es-ES">
                <a:solidFill>
                  <a:schemeClr val="bg1"/>
                </a:solidFill>
              </a:rPr>
              <a:t>Development Environment</a:t>
            </a:r>
            <a:endParaRPr lang="en-US">
              <a:solidFill>
                <a:schemeClr val="bg1"/>
              </a:solidFill>
            </a:endParaRPr>
          </a:p>
        </p:txBody>
      </p:sp>
      <p:pic>
        <p:nvPicPr>
          <p:cNvPr id="8" name="Picture 7">
            <a:extLst>
              <a:ext uri="{FF2B5EF4-FFF2-40B4-BE49-F238E27FC236}">
                <a16:creationId xmlns:a16="http://schemas.microsoft.com/office/drawing/2014/main" id="{54F3F672-B5EF-4AA4-9535-4A4B1851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2" y="1711262"/>
            <a:ext cx="7389915" cy="4166207"/>
          </a:xfrm>
          <a:prstGeom prst="rect">
            <a:avLst/>
          </a:prstGeom>
          <a:ln w="19050">
            <a:solidFill>
              <a:schemeClr val="accent3">
                <a:lumMod val="60000"/>
                <a:lumOff val="40000"/>
              </a:schemeClr>
            </a:solidFill>
          </a:ln>
        </p:spPr>
      </p:pic>
      <p:sp>
        <p:nvSpPr>
          <p:cNvPr id="9" name="Rectangle 8">
            <a:extLst>
              <a:ext uri="{FF2B5EF4-FFF2-40B4-BE49-F238E27FC236}">
                <a16:creationId xmlns:a16="http://schemas.microsoft.com/office/drawing/2014/main" id="{49392A44-B852-4F2D-976F-45EDF3192B94}"/>
              </a:ext>
            </a:extLst>
          </p:cNvPr>
          <p:cNvSpPr/>
          <p:nvPr/>
        </p:nvSpPr>
        <p:spPr>
          <a:xfrm>
            <a:off x="202519" y="3497646"/>
            <a:ext cx="1944719" cy="2379823"/>
          </a:xfrm>
          <a:prstGeom prst="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BF4C79-A12E-4D76-93C6-BB1A152D9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332" y="1151421"/>
            <a:ext cx="8604599" cy="832972"/>
          </a:xfrm>
          <a:prstGeom prst="rect">
            <a:avLst/>
          </a:prstGeom>
          <a:ln>
            <a:solidFill>
              <a:schemeClr val="accent3">
                <a:lumMod val="60000"/>
                <a:lumOff val="40000"/>
              </a:schemeClr>
            </a:solidFill>
          </a:ln>
        </p:spPr>
      </p:pic>
      <p:pic>
        <p:nvPicPr>
          <p:cNvPr id="3" name="Picture 2">
            <a:extLst>
              <a:ext uri="{FF2B5EF4-FFF2-40B4-BE49-F238E27FC236}">
                <a16:creationId xmlns:a16="http://schemas.microsoft.com/office/drawing/2014/main" id="{7EFE6B89-663B-4554-8DCC-807D32985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94" y="3080520"/>
            <a:ext cx="5971648" cy="3733935"/>
          </a:xfrm>
          <a:prstGeom prst="rect">
            <a:avLst/>
          </a:prstGeom>
        </p:spPr>
      </p:pic>
      <p:pic>
        <p:nvPicPr>
          <p:cNvPr id="7" name="Picture 6">
            <a:extLst>
              <a:ext uri="{FF2B5EF4-FFF2-40B4-BE49-F238E27FC236}">
                <a16:creationId xmlns:a16="http://schemas.microsoft.com/office/drawing/2014/main" id="{7263040E-306E-4229-A522-C8DDDAC5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081" y="3355046"/>
            <a:ext cx="1364999" cy="1364999"/>
          </a:xfrm>
          <a:prstGeom prst="rect">
            <a:avLst/>
          </a:prstGeom>
        </p:spPr>
      </p:pic>
    </p:spTree>
    <p:extLst>
      <p:ext uri="{BB962C8B-B14F-4D97-AF65-F5344CB8AC3E}">
        <p14:creationId xmlns:p14="http://schemas.microsoft.com/office/powerpoint/2010/main" val="349908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Kernel Mode Driver</a:t>
            </a:r>
            <a:endParaRPr lang="en-US">
              <a:solidFill>
                <a:schemeClr val="bg1"/>
              </a:solidFill>
            </a:endParaRPr>
          </a:p>
        </p:txBody>
      </p:sp>
      <p:pic>
        <p:nvPicPr>
          <p:cNvPr id="14" name="Content Placeholder 13">
            <a:extLst>
              <a:ext uri="{FF2B5EF4-FFF2-40B4-BE49-F238E27FC236}">
                <a16:creationId xmlns:a16="http://schemas.microsoft.com/office/drawing/2014/main" id="{2642BA2E-49C5-479D-BEBE-650D8A9231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1032" y="1101780"/>
            <a:ext cx="6409764" cy="5756220"/>
          </a:xfrm>
        </p:spPr>
      </p:pic>
      <p:pic>
        <p:nvPicPr>
          <p:cNvPr id="16" name="Picture 15">
            <a:extLst>
              <a:ext uri="{FF2B5EF4-FFF2-40B4-BE49-F238E27FC236}">
                <a16:creationId xmlns:a16="http://schemas.microsoft.com/office/drawing/2014/main" id="{81ECF2EF-2D17-43B8-B892-82A2F1EFF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26" y="3500718"/>
            <a:ext cx="4668503" cy="3286654"/>
          </a:xfrm>
          <a:prstGeom prst="rect">
            <a:avLst/>
          </a:prstGeom>
        </p:spPr>
      </p:pic>
      <p:pic>
        <p:nvPicPr>
          <p:cNvPr id="18" name="Picture 17">
            <a:extLst>
              <a:ext uri="{FF2B5EF4-FFF2-40B4-BE49-F238E27FC236}">
                <a16:creationId xmlns:a16="http://schemas.microsoft.com/office/drawing/2014/main" id="{5D4F0EDA-E1E7-4198-997B-9DAA481B2142}"/>
              </a:ext>
            </a:extLst>
          </p:cNvPr>
          <p:cNvPicPr>
            <a:picLocks noChangeAspect="1"/>
          </p:cNvPicPr>
          <p:nvPr/>
        </p:nvPicPr>
        <p:blipFill rotWithShape="1">
          <a:blip r:embed="rId5">
            <a:extLst>
              <a:ext uri="{28A0092B-C50C-407E-A947-70E740481C1C}">
                <a14:useLocalDpi xmlns:a14="http://schemas.microsoft.com/office/drawing/2010/main" val="0"/>
              </a:ext>
            </a:extLst>
          </a:blip>
          <a:srcRect t="1233"/>
          <a:stretch/>
        </p:blipFill>
        <p:spPr>
          <a:xfrm>
            <a:off x="437432" y="182882"/>
            <a:ext cx="4776289" cy="3246118"/>
          </a:xfrm>
          <a:prstGeom prst="rect">
            <a:avLst/>
          </a:prstGeom>
        </p:spPr>
      </p:pic>
      <p:sp>
        <p:nvSpPr>
          <p:cNvPr id="2" name="Rectangle 1">
            <a:extLst>
              <a:ext uri="{FF2B5EF4-FFF2-40B4-BE49-F238E27FC236}">
                <a16:creationId xmlns:a16="http://schemas.microsoft.com/office/drawing/2014/main" id="{F9F91A3F-01EB-48AF-90A0-6598B5C08CEE}"/>
              </a:ext>
            </a:extLst>
          </p:cNvPr>
          <p:cNvSpPr/>
          <p:nvPr/>
        </p:nvSpPr>
        <p:spPr>
          <a:xfrm>
            <a:off x="1392767" y="833966"/>
            <a:ext cx="1176866" cy="1227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AEC872-6747-4D7B-B243-CC9C434DFA65}"/>
              </a:ext>
            </a:extLst>
          </p:cNvPr>
          <p:cNvSpPr/>
          <p:nvPr/>
        </p:nvSpPr>
        <p:spPr>
          <a:xfrm>
            <a:off x="1405865" y="2070099"/>
            <a:ext cx="1117202" cy="122767"/>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FE78A0-31A3-48AA-B0B8-7E2F86434925}"/>
              </a:ext>
            </a:extLst>
          </p:cNvPr>
          <p:cNvSpPr/>
          <p:nvPr/>
        </p:nvSpPr>
        <p:spPr>
          <a:xfrm>
            <a:off x="3556397" y="2549525"/>
            <a:ext cx="1214569" cy="189442"/>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C0E46A-6E00-467F-A33D-B75031A22C02}"/>
              </a:ext>
            </a:extLst>
          </p:cNvPr>
          <p:cNvSpPr/>
          <p:nvPr/>
        </p:nvSpPr>
        <p:spPr>
          <a:xfrm>
            <a:off x="3556397" y="2216272"/>
            <a:ext cx="1214569" cy="3142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CA76D2F-02CB-408B-8887-0A050E012625}"/>
              </a:ext>
            </a:extLst>
          </p:cNvPr>
          <p:cNvCxnSpPr>
            <a:cxnSpLocks/>
            <a:stCxn id="2" idx="3"/>
            <a:endCxn id="9" idx="1"/>
          </p:cNvCxnSpPr>
          <p:nvPr/>
        </p:nvCxnSpPr>
        <p:spPr>
          <a:xfrm>
            <a:off x="2569633" y="895350"/>
            <a:ext cx="986764" cy="147802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444C7C-5318-445A-AF2F-BD92B3340438}"/>
              </a:ext>
            </a:extLst>
          </p:cNvPr>
          <p:cNvCxnSpPr>
            <a:cxnSpLocks/>
            <a:stCxn id="7" idx="3"/>
            <a:endCxn id="8" idx="1"/>
          </p:cNvCxnSpPr>
          <p:nvPr/>
        </p:nvCxnSpPr>
        <p:spPr>
          <a:xfrm>
            <a:off x="2523067" y="2131483"/>
            <a:ext cx="1033330" cy="51276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0B8653-B9F5-4D56-982B-BFE41379DEF7}"/>
              </a:ext>
            </a:extLst>
          </p:cNvPr>
          <p:cNvSpPr/>
          <p:nvPr/>
        </p:nvSpPr>
        <p:spPr>
          <a:xfrm>
            <a:off x="437432" y="447041"/>
            <a:ext cx="4617168" cy="21077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F8C6E4-1FBA-439A-BE5A-9125E329F196}"/>
              </a:ext>
            </a:extLst>
          </p:cNvPr>
          <p:cNvSpPr/>
          <p:nvPr/>
        </p:nvSpPr>
        <p:spPr>
          <a:xfrm>
            <a:off x="6096000" y="2035764"/>
            <a:ext cx="2362200" cy="12459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5D513D-0F69-4329-9A95-17F5177375B2}"/>
              </a:ext>
            </a:extLst>
          </p:cNvPr>
          <p:cNvSpPr/>
          <p:nvPr/>
        </p:nvSpPr>
        <p:spPr>
          <a:xfrm>
            <a:off x="6096000" y="3334278"/>
            <a:ext cx="2362200" cy="1832081"/>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044B20D-923C-4E98-96D7-880511C63923}"/>
              </a:ext>
            </a:extLst>
          </p:cNvPr>
          <p:cNvCxnSpPr>
            <a:cxnSpLocks/>
            <a:stCxn id="8" idx="3"/>
            <a:endCxn id="15" idx="1"/>
          </p:cNvCxnSpPr>
          <p:nvPr/>
        </p:nvCxnSpPr>
        <p:spPr>
          <a:xfrm>
            <a:off x="4770966" y="2644246"/>
            <a:ext cx="1325034" cy="1606073"/>
          </a:xfrm>
          <a:prstGeom prst="line">
            <a:avLst/>
          </a:prstGeom>
          <a:ln>
            <a:solidFill>
              <a:srgbClr val="B7661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7A226D-B500-4151-9A2A-41E76B70AAC4}"/>
              </a:ext>
            </a:extLst>
          </p:cNvPr>
          <p:cNvCxnSpPr>
            <a:cxnSpLocks/>
            <a:stCxn id="9" idx="3"/>
            <a:endCxn id="13" idx="1"/>
          </p:cNvCxnSpPr>
          <p:nvPr/>
        </p:nvCxnSpPr>
        <p:spPr>
          <a:xfrm>
            <a:off x="4770966" y="2373374"/>
            <a:ext cx="1325034" cy="28534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7853AB-3DC5-4F4F-8706-B0C4093F25F1}"/>
              </a:ext>
            </a:extLst>
          </p:cNvPr>
          <p:cNvCxnSpPr>
            <a:cxnSpLocks/>
            <a:endCxn id="14" idx="1"/>
          </p:cNvCxnSpPr>
          <p:nvPr/>
        </p:nvCxnSpPr>
        <p:spPr>
          <a:xfrm flipV="1">
            <a:off x="3556397" y="3979890"/>
            <a:ext cx="1914635" cy="163714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439310-BF5E-4AF3-99AF-790C1349BEDD}"/>
              </a:ext>
            </a:extLst>
          </p:cNvPr>
          <p:cNvCxnSpPr>
            <a:cxnSpLocks/>
          </p:cNvCxnSpPr>
          <p:nvPr/>
        </p:nvCxnSpPr>
        <p:spPr>
          <a:xfrm>
            <a:off x="9228667" y="6201834"/>
            <a:ext cx="677333"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5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WinSock Kernel		</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lang="en-US" sz="7200">
              <a:solidFill>
                <a:prstClr val="white"/>
              </a:solidFill>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Tree>
    <p:extLst>
      <p:ext uri="{BB962C8B-B14F-4D97-AF65-F5344CB8AC3E}">
        <p14:creationId xmlns:p14="http://schemas.microsoft.com/office/powerpoint/2010/main" val="381457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204075" y="3160453"/>
            <a:ext cx="7659760" cy="3615533"/>
          </a:xfrm>
        </p:spPr>
        <p:txBody>
          <a:bodyPr>
            <a:noAutofit/>
          </a:bodyPr>
          <a:lstStyle/>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1.UEFI Bootkit			Infect a Computer’s Boot process</a:t>
            </a:r>
          </a:p>
          <a:p>
            <a:pPr marL="0" indent="0">
              <a:buNone/>
            </a:pPr>
            <a:endParaRPr lang="en-US" sz="1600">
              <a:solidFill>
                <a:schemeClr val="bg1"/>
              </a:solidFill>
            </a:endParaRPr>
          </a:p>
          <a:p>
            <a:pPr marL="0" indent="0">
              <a:buNone/>
            </a:pPr>
            <a:endParaRPr lang="en-US" sz="1600">
              <a:solidFill>
                <a:schemeClr val="bg1"/>
              </a:solidFill>
            </a:endParaRPr>
          </a:p>
          <a:p>
            <a:pPr marL="0" indent="0">
              <a:buNone/>
            </a:pPr>
            <a:endParaRPr lang="en-US" sz="1600">
              <a:solidFill>
                <a:schemeClr val="bg1"/>
              </a:solidFill>
            </a:endParaRPr>
          </a:p>
          <a:p>
            <a:pPr marL="0" indent="0">
              <a:buNone/>
            </a:pPr>
            <a:endParaRPr lang="en-US" sz="1600">
              <a:solidFill>
                <a:schemeClr val="bg1"/>
              </a:solidFill>
            </a:endParaRPr>
          </a:p>
          <a:p>
            <a:pPr marL="0" indent="0">
              <a:buNone/>
            </a:pPr>
            <a:r>
              <a:rPr lang="en-US" sz="1600">
                <a:solidFill>
                  <a:schemeClr val="bg1"/>
                </a:solidFill>
              </a:rPr>
              <a:t>2. Vulnerable Kernel Driver		(BYOVD)</a:t>
            </a:r>
          </a:p>
          <a:p>
            <a:endParaRPr lang="en-US" sz="1600">
              <a:solidFill>
                <a:schemeClr val="bg1"/>
              </a:solidFill>
            </a:endParaRPr>
          </a:p>
        </p:txBody>
      </p:sp>
      <p:sp>
        <p:nvSpPr>
          <p:cNvPr id="6" name="Title 1">
            <a:extLst>
              <a:ext uri="{FF2B5EF4-FFF2-40B4-BE49-F238E27FC236}">
                <a16:creationId xmlns:a16="http://schemas.microsoft.com/office/drawing/2014/main" id="{ADBB5437-C702-4334-B46B-A5A98BC5774F}"/>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lvl="0" algn="ctr"/>
            <a:r>
              <a:rPr lang="es-ES">
                <a:solidFill>
                  <a:schemeClr val="bg1"/>
                </a:solidFill>
              </a:rPr>
              <a:t>The Gateway</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7" name="Picture 6">
            <a:extLst>
              <a:ext uri="{FF2B5EF4-FFF2-40B4-BE49-F238E27FC236}">
                <a16:creationId xmlns:a16="http://schemas.microsoft.com/office/drawing/2014/main" id="{84170871-D305-4C8C-828C-6D16D06D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703"/>
            <a:ext cx="3810000" cy="3429000"/>
          </a:xfrm>
          <a:prstGeom prst="rect">
            <a:avLst/>
          </a:prstGeom>
        </p:spPr>
      </p:pic>
      <p:sp>
        <p:nvSpPr>
          <p:cNvPr id="5" name="Content Placeholder 2">
            <a:extLst>
              <a:ext uri="{FF2B5EF4-FFF2-40B4-BE49-F238E27FC236}">
                <a16:creationId xmlns:a16="http://schemas.microsoft.com/office/drawing/2014/main" id="{D051DD22-EA2B-4C93-AC0F-9FE1EECAF177}"/>
              </a:ext>
            </a:extLst>
          </p:cNvPr>
          <p:cNvSpPr txBox="1">
            <a:spLocks/>
          </p:cNvSpPr>
          <p:nvPr/>
        </p:nvSpPr>
        <p:spPr>
          <a:xfrm>
            <a:off x="3149600" y="2350466"/>
            <a:ext cx="4377267" cy="1163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s-ES" sz="2800">
                <a:solidFill>
                  <a:schemeClr val="accent2">
                    <a:lumMod val="20000"/>
                    <a:lumOff val="80000"/>
                  </a:schemeClr>
                </a:solidFill>
              </a:rPr>
              <a:t>Rootkit Installation</a:t>
            </a:r>
          </a:p>
          <a:p>
            <a:pPr marL="0" indent="0" algn="just">
              <a:buFont typeface="Arial" panose="020B0604020202020204" pitchFamily="34" charset="0"/>
              <a:buNone/>
            </a:pPr>
            <a:r>
              <a:rPr lang="es-ES" sz="2800">
                <a:solidFill>
                  <a:schemeClr val="accent2">
                    <a:lumMod val="20000"/>
                    <a:lumOff val="80000"/>
                  </a:schemeClr>
                </a:solidFill>
              </a:rPr>
              <a:t>Kernel Mode Driver</a:t>
            </a:r>
            <a:endParaRPr lang="en-US">
              <a:solidFill>
                <a:schemeClr val="bg1"/>
              </a:solidFill>
            </a:endParaRPr>
          </a:p>
        </p:txBody>
      </p:sp>
      <p:pic>
        <p:nvPicPr>
          <p:cNvPr id="8" name="Picture 7">
            <a:extLst>
              <a:ext uri="{FF2B5EF4-FFF2-40B4-BE49-F238E27FC236}">
                <a16:creationId xmlns:a16="http://schemas.microsoft.com/office/drawing/2014/main" id="{08E48E6A-2F9C-4A89-B80C-95537EEB9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003" y="2024247"/>
            <a:ext cx="785457" cy="1252222"/>
          </a:xfrm>
          <a:prstGeom prst="rect">
            <a:avLst/>
          </a:prstGeom>
        </p:spPr>
      </p:pic>
      <p:sp>
        <p:nvSpPr>
          <p:cNvPr id="2" name="Rectangle 1">
            <a:extLst>
              <a:ext uri="{FF2B5EF4-FFF2-40B4-BE49-F238E27FC236}">
                <a16:creationId xmlns:a16="http://schemas.microsoft.com/office/drawing/2014/main" id="{79F3D124-69BA-4E47-AE42-7B784DC5A873}"/>
              </a:ext>
            </a:extLst>
          </p:cNvPr>
          <p:cNvSpPr/>
          <p:nvPr/>
        </p:nvSpPr>
        <p:spPr>
          <a:xfrm>
            <a:off x="3990659" y="5740393"/>
            <a:ext cx="3873176" cy="369332"/>
          </a:xfrm>
          <a:prstGeom prst="rect">
            <a:avLst/>
          </a:prstGeom>
        </p:spPr>
        <p:txBody>
          <a:bodyPr wrap="none">
            <a:spAutoFit/>
          </a:bodyPr>
          <a:lstStyle/>
          <a:p>
            <a:r>
              <a:rPr lang="en-US">
                <a:solidFill>
                  <a:schemeClr val="bg1"/>
                </a:solidFill>
              </a:rPr>
              <a:t>Bring Your Own Vulnerable Driver</a:t>
            </a:r>
            <a:endParaRPr lang="en-US"/>
          </a:p>
        </p:txBody>
      </p:sp>
      <p:sp>
        <p:nvSpPr>
          <p:cNvPr id="4" name="TextBox 3">
            <a:extLst>
              <a:ext uri="{FF2B5EF4-FFF2-40B4-BE49-F238E27FC236}">
                <a16:creationId xmlns:a16="http://schemas.microsoft.com/office/drawing/2014/main" id="{6901DA15-D685-4B6E-88A1-6657FC9B6C59}"/>
              </a:ext>
            </a:extLst>
          </p:cNvPr>
          <p:cNvSpPr txBox="1"/>
          <p:nvPr/>
        </p:nvSpPr>
        <p:spPr>
          <a:xfrm rot="20885917">
            <a:off x="5639397" y="5398262"/>
            <a:ext cx="1939955" cy="369332"/>
          </a:xfrm>
          <a:prstGeom prst="rect">
            <a:avLst/>
          </a:prstGeom>
          <a:noFill/>
        </p:spPr>
        <p:txBody>
          <a:bodyPr wrap="none" rtlCol="0">
            <a:spAutoFit/>
          </a:bodyPr>
          <a:lstStyle/>
          <a:p>
            <a:r>
              <a:rPr lang="en-US">
                <a:solidFill>
                  <a:schemeClr val="accent2">
                    <a:lumMod val="20000"/>
                    <a:lumOff val="80000"/>
                  </a:schemeClr>
                </a:solidFill>
              </a:rPr>
              <a:t>Not Well Known</a:t>
            </a:r>
          </a:p>
        </p:txBody>
      </p:sp>
      <p:sp>
        <p:nvSpPr>
          <p:cNvPr id="10" name="TextBox 9">
            <a:extLst>
              <a:ext uri="{FF2B5EF4-FFF2-40B4-BE49-F238E27FC236}">
                <a16:creationId xmlns:a16="http://schemas.microsoft.com/office/drawing/2014/main" id="{F9CEF2C1-889A-414E-A1AB-8A0A04EF14F3}"/>
              </a:ext>
            </a:extLst>
          </p:cNvPr>
          <p:cNvSpPr txBox="1"/>
          <p:nvPr/>
        </p:nvSpPr>
        <p:spPr>
          <a:xfrm rot="20885917">
            <a:off x="5825787" y="3472506"/>
            <a:ext cx="1473480" cy="369332"/>
          </a:xfrm>
          <a:prstGeom prst="rect">
            <a:avLst/>
          </a:prstGeom>
          <a:noFill/>
        </p:spPr>
        <p:txBody>
          <a:bodyPr wrap="none" rtlCol="0">
            <a:spAutoFit/>
          </a:bodyPr>
          <a:lstStyle/>
          <a:p>
            <a:r>
              <a:rPr lang="en-US">
                <a:solidFill>
                  <a:schemeClr val="accent2">
                    <a:lumMod val="20000"/>
                    <a:lumOff val="80000"/>
                  </a:schemeClr>
                </a:solidFill>
              </a:rPr>
              <a:t>SecureBoot</a:t>
            </a:r>
          </a:p>
        </p:txBody>
      </p:sp>
      <p:sp>
        <p:nvSpPr>
          <p:cNvPr id="11" name="TextBox 10">
            <a:extLst>
              <a:ext uri="{FF2B5EF4-FFF2-40B4-BE49-F238E27FC236}">
                <a16:creationId xmlns:a16="http://schemas.microsoft.com/office/drawing/2014/main" id="{9AD78B2B-8BCB-4D86-B971-BBED98C2ED15}"/>
              </a:ext>
            </a:extLst>
          </p:cNvPr>
          <p:cNvSpPr txBox="1"/>
          <p:nvPr/>
        </p:nvSpPr>
        <p:spPr>
          <a:xfrm rot="604186">
            <a:off x="5836801" y="4175416"/>
            <a:ext cx="1938351" cy="369332"/>
          </a:xfrm>
          <a:prstGeom prst="rect">
            <a:avLst/>
          </a:prstGeom>
          <a:noFill/>
        </p:spPr>
        <p:txBody>
          <a:bodyPr wrap="none" rtlCol="0">
            <a:spAutoFit/>
          </a:bodyPr>
          <a:lstStyle/>
          <a:p>
            <a:r>
              <a:rPr lang="en-US">
                <a:solidFill>
                  <a:schemeClr val="accent2">
                    <a:lumMod val="20000"/>
                    <a:lumOff val="80000"/>
                  </a:schemeClr>
                </a:solidFill>
              </a:rPr>
              <a:t>Physical Access</a:t>
            </a:r>
          </a:p>
        </p:txBody>
      </p:sp>
      <p:pic>
        <p:nvPicPr>
          <p:cNvPr id="12" name="Picture 11">
            <a:extLst>
              <a:ext uri="{FF2B5EF4-FFF2-40B4-BE49-F238E27FC236}">
                <a16:creationId xmlns:a16="http://schemas.microsoft.com/office/drawing/2014/main" id="{653464D8-AC7A-48DE-AAF5-CBB3723AF3CC}"/>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3366" b="19537"/>
          <a:stretch/>
        </p:blipFill>
        <p:spPr>
          <a:xfrm>
            <a:off x="8759311" y="4841544"/>
            <a:ext cx="3083560" cy="1234643"/>
          </a:xfrm>
          <a:prstGeom prst="rect">
            <a:avLst/>
          </a:prstGeom>
        </p:spPr>
      </p:pic>
      <p:pic>
        <p:nvPicPr>
          <p:cNvPr id="13" name="Picture 12">
            <a:extLst>
              <a:ext uri="{FF2B5EF4-FFF2-40B4-BE49-F238E27FC236}">
                <a16:creationId xmlns:a16="http://schemas.microsoft.com/office/drawing/2014/main" id="{91DFF2D0-D7A5-4639-8E5A-BC16B02AA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804" y="3499415"/>
            <a:ext cx="948204" cy="1095176"/>
          </a:xfrm>
          <a:prstGeom prst="rect">
            <a:avLst/>
          </a:prstGeom>
        </p:spPr>
      </p:pic>
      <p:pic>
        <p:nvPicPr>
          <p:cNvPr id="17" name="Picture 16">
            <a:extLst>
              <a:ext uri="{FF2B5EF4-FFF2-40B4-BE49-F238E27FC236}">
                <a16:creationId xmlns:a16="http://schemas.microsoft.com/office/drawing/2014/main" id="{0F1AAB03-4C02-4343-B4A0-54CFA7DB6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6739" y="5528688"/>
            <a:ext cx="640501" cy="640501"/>
          </a:xfrm>
          <a:prstGeom prst="rect">
            <a:avLst/>
          </a:prstGeom>
        </p:spPr>
      </p:pic>
      <p:pic>
        <p:nvPicPr>
          <p:cNvPr id="18" name="Picture 17">
            <a:extLst>
              <a:ext uri="{FF2B5EF4-FFF2-40B4-BE49-F238E27FC236}">
                <a16:creationId xmlns:a16="http://schemas.microsoft.com/office/drawing/2014/main" id="{E648AB17-9B29-480E-BA28-56BC5BC35A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7965" y="3844537"/>
            <a:ext cx="948203" cy="677288"/>
          </a:xfrm>
          <a:prstGeom prst="rect">
            <a:avLst/>
          </a:prstGeom>
        </p:spPr>
      </p:pic>
    </p:spTree>
    <p:extLst>
      <p:ext uri="{BB962C8B-B14F-4D97-AF65-F5344CB8AC3E}">
        <p14:creationId xmlns:p14="http://schemas.microsoft.com/office/powerpoint/2010/main" val="92473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449308-32CA-42E6-929C-1BCB9A143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 y="3291"/>
            <a:ext cx="1825509" cy="1825509"/>
          </a:xfrm>
          <a:prstGeom prst="rect">
            <a:avLst/>
          </a:prstGeom>
        </p:spPr>
      </p:pic>
      <p:sp>
        <p:nvSpPr>
          <p:cNvPr id="34" name="Title 1">
            <a:extLst>
              <a:ext uri="{FF2B5EF4-FFF2-40B4-BE49-F238E27FC236}">
                <a16:creationId xmlns:a16="http://schemas.microsoft.com/office/drawing/2014/main" id="{5B7BC90D-E83F-4451-8EED-B0B8EBD0A6B3}"/>
              </a:ext>
            </a:extLst>
          </p:cNvPr>
          <p:cNvSpPr txBox="1">
            <a:spLocks/>
          </p:cNvSpPr>
          <p:nvPr/>
        </p:nvSpPr>
        <p:spPr>
          <a:xfrm>
            <a:off x="5312229" y="235270"/>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B / Rootkis In The Wild</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sp>
        <p:nvSpPr>
          <p:cNvPr id="2" name="Oval 1">
            <a:extLst>
              <a:ext uri="{FF2B5EF4-FFF2-40B4-BE49-F238E27FC236}">
                <a16:creationId xmlns:a16="http://schemas.microsoft.com/office/drawing/2014/main" id="{B07CBD91-9C52-4C04-BDC7-1F5798EE57B9}"/>
              </a:ext>
            </a:extLst>
          </p:cNvPr>
          <p:cNvSpPr/>
          <p:nvPr/>
        </p:nvSpPr>
        <p:spPr>
          <a:xfrm>
            <a:off x="71561" y="40313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2021</a:t>
            </a:r>
          </a:p>
        </p:txBody>
      </p:sp>
      <p:sp>
        <p:nvSpPr>
          <p:cNvPr id="3" name="Rectangle: Rounded Corners 2">
            <a:extLst>
              <a:ext uri="{FF2B5EF4-FFF2-40B4-BE49-F238E27FC236}">
                <a16:creationId xmlns:a16="http://schemas.microsoft.com/office/drawing/2014/main" id="{97473A81-E4D3-4A2F-9C23-C895B253B06C}"/>
              </a:ext>
            </a:extLst>
          </p:cNvPr>
          <p:cNvSpPr/>
          <p:nvPr/>
        </p:nvSpPr>
        <p:spPr>
          <a:xfrm>
            <a:off x="636104" y="46564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ESPecter</a:t>
            </a:r>
          </a:p>
          <a:p>
            <a:pPr marL="285750" indent="-285750">
              <a:buFont typeface="Arial" panose="020B0604020202020204" pitchFamily="34" charset="0"/>
              <a:buChar char="•"/>
            </a:pPr>
            <a:endParaRPr lang="en-US"/>
          </a:p>
          <a:p>
            <a:r>
              <a:rPr lang="en-US"/>
              <a:t>FinSpy</a:t>
            </a:r>
          </a:p>
          <a:p>
            <a:pPr marL="285750" indent="-285750">
              <a:buFont typeface="Arial" panose="020B0604020202020204" pitchFamily="34" charset="0"/>
              <a:buChar char="•"/>
            </a:pPr>
            <a:endParaRPr lang="en-US"/>
          </a:p>
          <a:p>
            <a:r>
              <a:rPr lang="en-US"/>
              <a:t>Moriya</a:t>
            </a:r>
          </a:p>
        </p:txBody>
      </p:sp>
      <p:sp>
        <p:nvSpPr>
          <p:cNvPr id="6" name="Oval 5">
            <a:extLst>
              <a:ext uri="{FF2B5EF4-FFF2-40B4-BE49-F238E27FC236}">
                <a16:creationId xmlns:a16="http://schemas.microsoft.com/office/drawing/2014/main" id="{AE14BB0E-559D-45AF-86CF-C9740F9BD11F}"/>
              </a:ext>
            </a:extLst>
          </p:cNvPr>
          <p:cNvSpPr/>
          <p:nvPr/>
        </p:nvSpPr>
        <p:spPr>
          <a:xfrm>
            <a:off x="2580766"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2022</a:t>
            </a:r>
          </a:p>
        </p:txBody>
      </p:sp>
      <p:sp>
        <p:nvSpPr>
          <p:cNvPr id="7" name="Rectangle: Rounded Corners 6">
            <a:extLst>
              <a:ext uri="{FF2B5EF4-FFF2-40B4-BE49-F238E27FC236}">
                <a16:creationId xmlns:a16="http://schemas.microsoft.com/office/drawing/2014/main" id="{23611462-7491-4DDC-A46E-A205BC7A8A55}"/>
              </a:ext>
            </a:extLst>
          </p:cNvPr>
          <p:cNvSpPr/>
          <p:nvPr/>
        </p:nvSpPr>
        <p:spPr>
          <a:xfrm>
            <a:off x="3145310" y="2201517"/>
            <a:ext cx="2768566"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MoonBounce</a:t>
            </a:r>
          </a:p>
          <a:p>
            <a:pPr marL="285750" indent="-285750">
              <a:buFont typeface="Arial" panose="020B0604020202020204" pitchFamily="34" charset="0"/>
              <a:buChar char="•"/>
            </a:pPr>
            <a:endParaRPr lang="en-US"/>
          </a:p>
          <a:p>
            <a:r>
              <a:rPr lang="en-US"/>
              <a:t>CosmicStrand</a:t>
            </a:r>
          </a:p>
          <a:p>
            <a:pPr marL="285750" indent="-285750">
              <a:buFont typeface="Arial" panose="020B0604020202020204" pitchFamily="34" charset="0"/>
              <a:buChar char="•"/>
            </a:pPr>
            <a:endParaRPr lang="en-US"/>
          </a:p>
          <a:p>
            <a:r>
              <a:rPr lang="en-US">
                <a:solidFill>
                  <a:schemeClr val="bg1"/>
                </a:solidFill>
              </a:rPr>
              <a:t>Fire Chili</a:t>
            </a:r>
          </a:p>
        </p:txBody>
      </p:sp>
      <p:sp>
        <p:nvSpPr>
          <p:cNvPr id="9" name="Oval 8">
            <a:extLst>
              <a:ext uri="{FF2B5EF4-FFF2-40B4-BE49-F238E27FC236}">
                <a16:creationId xmlns:a16="http://schemas.microsoft.com/office/drawing/2014/main" id="{13642169-B361-4DC9-8239-7EB0BCDC74C2}"/>
              </a:ext>
            </a:extLst>
          </p:cNvPr>
          <p:cNvSpPr/>
          <p:nvPr/>
        </p:nvSpPr>
        <p:spPr>
          <a:xfrm>
            <a:off x="8482147" y="1576345"/>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2024</a:t>
            </a:r>
          </a:p>
        </p:txBody>
      </p:sp>
      <p:sp>
        <p:nvSpPr>
          <p:cNvPr id="10" name="Rectangle: Rounded Corners 9">
            <a:extLst>
              <a:ext uri="{FF2B5EF4-FFF2-40B4-BE49-F238E27FC236}">
                <a16:creationId xmlns:a16="http://schemas.microsoft.com/office/drawing/2014/main" id="{B7998A67-0C3E-467E-99CE-821253F15FA6}"/>
              </a:ext>
            </a:extLst>
          </p:cNvPr>
          <p:cNvSpPr/>
          <p:nvPr/>
        </p:nvSpPr>
        <p:spPr>
          <a:xfrm>
            <a:off x="9046690" y="2201517"/>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Bootkitty</a:t>
            </a:r>
          </a:p>
          <a:p>
            <a:pPr marL="285750" indent="-285750">
              <a:buFont typeface="Arial" panose="020B0604020202020204" pitchFamily="34" charset="0"/>
              <a:buChar char="•"/>
            </a:pPr>
            <a:endParaRPr lang="en-US"/>
          </a:p>
          <a:p>
            <a:r>
              <a:rPr lang="en-US">
                <a:solidFill>
                  <a:srgbClr val="FFC000"/>
                </a:solidFill>
              </a:rPr>
              <a:t>Fudmodule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1" name="Oval 10">
            <a:extLst>
              <a:ext uri="{FF2B5EF4-FFF2-40B4-BE49-F238E27FC236}">
                <a16:creationId xmlns:a16="http://schemas.microsoft.com/office/drawing/2014/main" id="{25126D61-6502-4A02-9DC2-79B0C07B336A}"/>
              </a:ext>
            </a:extLst>
          </p:cNvPr>
          <p:cNvSpPr/>
          <p:nvPr/>
        </p:nvSpPr>
        <p:spPr>
          <a:xfrm>
            <a:off x="5913876" y="3955111"/>
            <a:ext cx="890546" cy="779228"/>
          </a:xfrm>
          <a:prstGeom prst="ellipse">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2023</a:t>
            </a:r>
          </a:p>
        </p:txBody>
      </p:sp>
      <p:sp>
        <p:nvSpPr>
          <p:cNvPr id="12" name="Rectangle: Rounded Corners 11">
            <a:extLst>
              <a:ext uri="{FF2B5EF4-FFF2-40B4-BE49-F238E27FC236}">
                <a16:creationId xmlns:a16="http://schemas.microsoft.com/office/drawing/2014/main" id="{BEC46722-3A2E-4DB9-A08A-A55028CBFA20}"/>
              </a:ext>
            </a:extLst>
          </p:cNvPr>
          <p:cNvSpPr/>
          <p:nvPr/>
        </p:nvSpPr>
        <p:spPr>
          <a:xfrm>
            <a:off x="6478419" y="4580283"/>
            <a:ext cx="2770632" cy="2125981"/>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BlackLotus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CF9A4B18-F51E-47F2-9F78-23CD9FBA8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96" y="2381320"/>
            <a:ext cx="635898" cy="454213"/>
          </a:xfrm>
          <a:prstGeom prst="rect">
            <a:avLst/>
          </a:prstGeom>
        </p:spPr>
      </p:pic>
      <p:pic>
        <p:nvPicPr>
          <p:cNvPr id="14" name="Picture 13">
            <a:extLst>
              <a:ext uri="{FF2B5EF4-FFF2-40B4-BE49-F238E27FC236}">
                <a16:creationId xmlns:a16="http://schemas.microsoft.com/office/drawing/2014/main" id="{E4A4D1AB-CDD7-4A41-9745-DC703A587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365" y="2873740"/>
            <a:ext cx="495117" cy="694901"/>
          </a:xfrm>
          <a:prstGeom prst="rect">
            <a:avLst/>
          </a:prstGeom>
        </p:spPr>
      </p:pic>
      <p:pic>
        <p:nvPicPr>
          <p:cNvPr id="16" name="Picture 15">
            <a:extLst>
              <a:ext uri="{FF2B5EF4-FFF2-40B4-BE49-F238E27FC236}">
                <a16:creationId xmlns:a16="http://schemas.microsoft.com/office/drawing/2014/main" id="{F33175E4-68C0-4F1D-AB6D-ED4016C8D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1421" y="2978708"/>
            <a:ext cx="510022" cy="510022"/>
          </a:xfrm>
          <a:prstGeom prst="rect">
            <a:avLst/>
          </a:prstGeom>
        </p:spPr>
      </p:pic>
      <p:pic>
        <p:nvPicPr>
          <p:cNvPr id="18" name="Picture 17">
            <a:extLst>
              <a:ext uri="{FF2B5EF4-FFF2-40B4-BE49-F238E27FC236}">
                <a16:creationId xmlns:a16="http://schemas.microsoft.com/office/drawing/2014/main" id="{8EAE6C43-A502-4D43-B781-06269F6FE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7194" y="2343112"/>
            <a:ext cx="503065" cy="555685"/>
          </a:xfrm>
          <a:prstGeom prst="rect">
            <a:avLst/>
          </a:prstGeom>
        </p:spPr>
      </p:pic>
      <p:pic>
        <p:nvPicPr>
          <p:cNvPr id="22" name="Picture 21">
            <a:extLst>
              <a:ext uri="{FF2B5EF4-FFF2-40B4-BE49-F238E27FC236}">
                <a16:creationId xmlns:a16="http://schemas.microsoft.com/office/drawing/2014/main" id="{9F475983-9EDE-4CF7-B1F1-521803ED9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4632" y="5480582"/>
            <a:ext cx="450292" cy="450292"/>
          </a:xfrm>
          <a:prstGeom prst="rect">
            <a:avLst/>
          </a:prstGeom>
        </p:spPr>
      </p:pic>
      <p:pic>
        <p:nvPicPr>
          <p:cNvPr id="24" name="Picture 23">
            <a:extLst>
              <a:ext uri="{FF2B5EF4-FFF2-40B4-BE49-F238E27FC236}">
                <a16:creationId xmlns:a16="http://schemas.microsoft.com/office/drawing/2014/main" id="{2D7B4F99-76E6-4A15-A620-65F7CBC6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296" y="4827442"/>
            <a:ext cx="635898" cy="454213"/>
          </a:xfrm>
          <a:prstGeom prst="rect">
            <a:avLst/>
          </a:prstGeom>
        </p:spPr>
      </p:pic>
      <p:pic>
        <p:nvPicPr>
          <p:cNvPr id="25" name="Picture 24">
            <a:extLst>
              <a:ext uri="{FF2B5EF4-FFF2-40B4-BE49-F238E27FC236}">
                <a16:creationId xmlns:a16="http://schemas.microsoft.com/office/drawing/2014/main" id="{D0802D0F-04DE-42E8-BFAA-54F385DB1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360" y="4845332"/>
            <a:ext cx="510022" cy="510022"/>
          </a:xfrm>
          <a:prstGeom prst="rect">
            <a:avLst/>
          </a:prstGeom>
        </p:spPr>
      </p:pic>
      <p:pic>
        <p:nvPicPr>
          <p:cNvPr id="26" name="Picture 25">
            <a:extLst>
              <a:ext uri="{FF2B5EF4-FFF2-40B4-BE49-F238E27FC236}">
                <a16:creationId xmlns:a16="http://schemas.microsoft.com/office/drawing/2014/main" id="{C615DBB5-A989-4F3D-8C0D-8E30B43BA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790" y="2468686"/>
            <a:ext cx="635898" cy="454213"/>
          </a:xfrm>
          <a:prstGeom prst="rect">
            <a:avLst/>
          </a:prstGeom>
        </p:spPr>
      </p:pic>
      <p:pic>
        <p:nvPicPr>
          <p:cNvPr id="27" name="Picture 26">
            <a:extLst>
              <a:ext uri="{FF2B5EF4-FFF2-40B4-BE49-F238E27FC236}">
                <a16:creationId xmlns:a16="http://schemas.microsoft.com/office/drawing/2014/main" id="{415E76F7-1AD0-4487-944F-71006EADC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854" y="2486576"/>
            <a:ext cx="510022" cy="510022"/>
          </a:xfrm>
          <a:prstGeom prst="rect">
            <a:avLst/>
          </a:prstGeom>
        </p:spPr>
      </p:pic>
      <p:pic>
        <p:nvPicPr>
          <p:cNvPr id="28" name="Picture 27">
            <a:extLst>
              <a:ext uri="{FF2B5EF4-FFF2-40B4-BE49-F238E27FC236}">
                <a16:creationId xmlns:a16="http://schemas.microsoft.com/office/drawing/2014/main" id="{431FFFE1-08DE-4AAD-81CA-8C3FD485C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042" y="2978708"/>
            <a:ext cx="635898" cy="454213"/>
          </a:xfrm>
          <a:prstGeom prst="rect">
            <a:avLst/>
          </a:prstGeom>
        </p:spPr>
      </p:pic>
      <p:pic>
        <p:nvPicPr>
          <p:cNvPr id="29" name="Picture 28">
            <a:extLst>
              <a:ext uri="{FF2B5EF4-FFF2-40B4-BE49-F238E27FC236}">
                <a16:creationId xmlns:a16="http://schemas.microsoft.com/office/drawing/2014/main" id="{98547498-2695-4CCB-8D46-16CAE16C31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106" y="2996598"/>
            <a:ext cx="510022" cy="510022"/>
          </a:xfrm>
          <a:prstGeom prst="rect">
            <a:avLst/>
          </a:prstGeom>
        </p:spPr>
      </p:pic>
      <p:pic>
        <p:nvPicPr>
          <p:cNvPr id="32" name="Picture 31">
            <a:extLst>
              <a:ext uri="{FF2B5EF4-FFF2-40B4-BE49-F238E27FC236}">
                <a16:creationId xmlns:a16="http://schemas.microsoft.com/office/drawing/2014/main" id="{A5C8324E-87BE-400E-A784-2DFEE98C8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712" y="4934780"/>
            <a:ext cx="635898" cy="454213"/>
          </a:xfrm>
          <a:prstGeom prst="rect">
            <a:avLst/>
          </a:prstGeom>
        </p:spPr>
      </p:pic>
      <p:pic>
        <p:nvPicPr>
          <p:cNvPr id="33" name="Picture 32">
            <a:extLst>
              <a:ext uri="{FF2B5EF4-FFF2-40B4-BE49-F238E27FC236}">
                <a16:creationId xmlns:a16="http://schemas.microsoft.com/office/drawing/2014/main" id="{BD3193E4-E8D0-418E-AE11-6A808A927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4952670"/>
            <a:ext cx="510022" cy="510022"/>
          </a:xfrm>
          <a:prstGeom prst="rect">
            <a:avLst/>
          </a:prstGeom>
        </p:spPr>
      </p:pic>
      <p:pic>
        <p:nvPicPr>
          <p:cNvPr id="35" name="Picture 34">
            <a:extLst>
              <a:ext uri="{FF2B5EF4-FFF2-40B4-BE49-F238E27FC236}">
                <a16:creationId xmlns:a16="http://schemas.microsoft.com/office/drawing/2014/main" id="{11AB8283-B393-4E61-A40E-C7BE4DDC3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173" y="3487962"/>
            <a:ext cx="495117" cy="694901"/>
          </a:xfrm>
          <a:prstGeom prst="rect">
            <a:avLst/>
          </a:prstGeom>
        </p:spPr>
      </p:pic>
      <p:pic>
        <p:nvPicPr>
          <p:cNvPr id="36" name="Picture 35">
            <a:extLst>
              <a:ext uri="{FF2B5EF4-FFF2-40B4-BE49-F238E27FC236}">
                <a16:creationId xmlns:a16="http://schemas.microsoft.com/office/drawing/2014/main" id="{19E9A590-AD7D-4A98-8FBB-A1DD58726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229" y="3592930"/>
            <a:ext cx="510022" cy="510022"/>
          </a:xfrm>
          <a:prstGeom prst="rect">
            <a:avLst/>
          </a:prstGeom>
        </p:spPr>
      </p:pic>
      <p:pic>
        <p:nvPicPr>
          <p:cNvPr id="39" name="Picture 38">
            <a:extLst>
              <a:ext uri="{FF2B5EF4-FFF2-40B4-BE49-F238E27FC236}">
                <a16:creationId xmlns:a16="http://schemas.microsoft.com/office/drawing/2014/main" id="{8B94DD51-888B-4474-87AB-65DFC6121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720" y="5931329"/>
            <a:ext cx="495117" cy="694901"/>
          </a:xfrm>
          <a:prstGeom prst="rect">
            <a:avLst/>
          </a:prstGeom>
        </p:spPr>
      </p:pic>
      <p:pic>
        <p:nvPicPr>
          <p:cNvPr id="40" name="Picture 39">
            <a:extLst>
              <a:ext uri="{FF2B5EF4-FFF2-40B4-BE49-F238E27FC236}">
                <a16:creationId xmlns:a16="http://schemas.microsoft.com/office/drawing/2014/main" id="{793428B3-A56B-4AC3-8330-05BF2D69C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776" y="6036297"/>
            <a:ext cx="510022" cy="510022"/>
          </a:xfrm>
          <a:prstGeom prst="rect">
            <a:avLst/>
          </a:prstGeom>
        </p:spPr>
      </p:pic>
      <p:pic>
        <p:nvPicPr>
          <p:cNvPr id="42" name="Picture 41">
            <a:extLst>
              <a:ext uri="{FF2B5EF4-FFF2-40B4-BE49-F238E27FC236}">
                <a16:creationId xmlns:a16="http://schemas.microsoft.com/office/drawing/2014/main" id="{1D0B9E56-C62E-49AD-B48B-DBC3B0D18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128" y="5481036"/>
            <a:ext cx="503065" cy="555685"/>
          </a:xfrm>
          <a:prstGeom prst="rect">
            <a:avLst/>
          </a:prstGeom>
        </p:spPr>
      </p:pic>
      <p:pic>
        <p:nvPicPr>
          <p:cNvPr id="44" name="Picture 43">
            <a:extLst>
              <a:ext uri="{FF2B5EF4-FFF2-40B4-BE49-F238E27FC236}">
                <a16:creationId xmlns:a16="http://schemas.microsoft.com/office/drawing/2014/main" id="{FCC6B6F0-CCE2-4434-A272-7C3155AD0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398" y="5508385"/>
            <a:ext cx="635898" cy="454213"/>
          </a:xfrm>
          <a:prstGeom prst="rect">
            <a:avLst/>
          </a:prstGeom>
        </p:spPr>
      </p:pic>
      <p:pic>
        <p:nvPicPr>
          <p:cNvPr id="45" name="Picture 44">
            <a:extLst>
              <a:ext uri="{FF2B5EF4-FFF2-40B4-BE49-F238E27FC236}">
                <a16:creationId xmlns:a16="http://schemas.microsoft.com/office/drawing/2014/main" id="{EF51F308-9280-4AB1-B928-89265B1D8B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2" y="5526275"/>
            <a:ext cx="510022" cy="510022"/>
          </a:xfrm>
          <a:prstGeom prst="rect">
            <a:avLst/>
          </a:prstGeom>
        </p:spPr>
      </p:pic>
    </p:spTree>
    <p:extLst>
      <p:ext uri="{BB962C8B-B14F-4D97-AF65-F5344CB8AC3E}">
        <p14:creationId xmlns:p14="http://schemas.microsoft.com/office/powerpoint/2010/main" val="68567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F30BDC-9E8F-4EF7-AD91-8DA06D79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60504" cy="1860504"/>
          </a:xfrm>
          <a:prstGeom prst="rect">
            <a:avLst/>
          </a:prstGeom>
        </p:spPr>
      </p:pic>
      <p:sp>
        <p:nvSpPr>
          <p:cNvPr id="7" name="Title 1">
            <a:extLst>
              <a:ext uri="{FF2B5EF4-FFF2-40B4-BE49-F238E27FC236}">
                <a16:creationId xmlns:a16="http://schemas.microsoft.com/office/drawing/2014/main" id="{0315F29D-5A01-49EE-87B2-BEF02D7F4451}"/>
              </a:ext>
            </a:extLst>
          </p:cNvPr>
          <p:cNvSpPr>
            <a:spLocks noGrp="1"/>
          </p:cNvSpPr>
          <p:nvPr>
            <p:ph type="title"/>
          </p:nvPr>
        </p:nvSpPr>
        <p:spPr>
          <a:xfrm>
            <a:off x="5159829" y="182882"/>
            <a:ext cx="7032170" cy="1293028"/>
          </a:xfrm>
        </p:spPr>
        <p:txBody>
          <a:bodyPr/>
          <a:lstStyle/>
          <a:p>
            <a:pPr algn="ctr"/>
            <a:r>
              <a:rPr lang="es-ES">
                <a:solidFill>
                  <a:schemeClr val="bg1"/>
                </a:solidFill>
              </a:rPr>
              <a:t>Whoami</a:t>
            </a:r>
            <a:endParaRPr lang="en-US">
              <a:solidFill>
                <a:schemeClr val="bg1"/>
              </a:solidFill>
            </a:endParaRPr>
          </a:p>
        </p:txBody>
      </p:sp>
      <p:sp>
        <p:nvSpPr>
          <p:cNvPr id="12" name="Content Placeholder 2">
            <a:extLst>
              <a:ext uri="{FF2B5EF4-FFF2-40B4-BE49-F238E27FC236}">
                <a16:creationId xmlns:a16="http://schemas.microsoft.com/office/drawing/2014/main" id="{67FED13C-C666-40AD-86A1-CD31BB001194}"/>
              </a:ext>
            </a:extLst>
          </p:cNvPr>
          <p:cNvSpPr txBox="1">
            <a:spLocks/>
          </p:cNvSpPr>
          <p:nvPr/>
        </p:nvSpPr>
        <p:spPr>
          <a:xfrm>
            <a:off x="685799" y="2194560"/>
            <a:ext cx="11018521"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s-ES" sz="2600" b="1">
                <a:solidFill>
                  <a:schemeClr val="bg1"/>
                </a:solidFill>
              </a:rPr>
              <a:t>FRIKI</a:t>
            </a:r>
            <a:r>
              <a:rPr lang="es-ES" sz="2000">
                <a:solidFill>
                  <a:schemeClr val="bg1"/>
                </a:solidFill>
              </a:rPr>
              <a:t> (</a:t>
            </a:r>
            <a:r>
              <a:rPr lang="es-ES" sz="3600" b="1">
                <a:solidFill>
                  <a:schemeClr val="accent2"/>
                </a:solidFill>
              </a:rPr>
              <a:t>F</a:t>
            </a:r>
            <a:r>
              <a:rPr lang="es-ES" sz="2000">
                <a:solidFill>
                  <a:schemeClr val="bg1"/>
                </a:solidFill>
              </a:rPr>
              <a:t>anático de </a:t>
            </a:r>
            <a:r>
              <a:rPr lang="es-ES" sz="3600" b="1">
                <a:solidFill>
                  <a:schemeClr val="accent2"/>
                </a:solidFill>
              </a:rPr>
              <a:t>R</a:t>
            </a:r>
            <a:r>
              <a:rPr lang="es-ES" sz="2000">
                <a:solidFill>
                  <a:schemeClr val="bg1"/>
                </a:solidFill>
              </a:rPr>
              <a:t>evolucionar </a:t>
            </a:r>
            <a:r>
              <a:rPr lang="es-ES" sz="3600" b="1">
                <a:solidFill>
                  <a:schemeClr val="accent2"/>
                </a:solidFill>
              </a:rPr>
              <a:t>I</a:t>
            </a:r>
            <a:r>
              <a:rPr lang="es-ES" sz="2000">
                <a:solidFill>
                  <a:schemeClr val="bg1"/>
                </a:solidFill>
              </a:rPr>
              <a:t>nternamente </a:t>
            </a:r>
            <a:r>
              <a:rPr lang="es-ES" sz="3600" b="1">
                <a:solidFill>
                  <a:schemeClr val="accent2"/>
                </a:solidFill>
              </a:rPr>
              <a:t>K</a:t>
            </a:r>
            <a:r>
              <a:rPr lang="es-ES" sz="2000">
                <a:solidFill>
                  <a:schemeClr val="bg1"/>
                </a:solidFill>
              </a:rPr>
              <a:t>ernels e </a:t>
            </a:r>
            <a:r>
              <a:rPr lang="es-ES" sz="3600" b="1">
                <a:solidFill>
                  <a:schemeClr val="accent2"/>
                </a:solidFill>
              </a:rPr>
              <a:t>I</a:t>
            </a:r>
            <a:r>
              <a:rPr lang="es-ES" sz="2000">
                <a:solidFill>
                  <a:schemeClr val="bg1"/>
                </a:solidFill>
              </a:rPr>
              <a:t>nicios del sistema)</a:t>
            </a:r>
          </a:p>
          <a:p>
            <a:pPr>
              <a:spcBef>
                <a:spcPts val="600"/>
              </a:spcBef>
            </a:pPr>
            <a:endParaRPr lang="es-ES" sz="2000">
              <a:solidFill>
                <a:schemeClr val="bg1"/>
              </a:solidFill>
            </a:endParaRPr>
          </a:p>
          <a:p>
            <a:pPr>
              <a:spcBef>
                <a:spcPts val="600"/>
              </a:spcBef>
            </a:pPr>
            <a:endParaRPr lang="es-ES" sz="2000">
              <a:solidFill>
                <a:schemeClr val="bg1"/>
              </a:solidFill>
            </a:endParaRPr>
          </a:p>
          <a:p>
            <a:r>
              <a:rPr lang="es-ES" sz="2000">
                <a:solidFill>
                  <a:schemeClr val="bg1"/>
                </a:solidFill>
              </a:rPr>
              <a:t>Pastor de ovejas desde los 8 años</a:t>
            </a:r>
          </a:p>
          <a:p>
            <a:pPr>
              <a:spcBef>
                <a:spcPts val="600"/>
              </a:spcBef>
            </a:pPr>
            <a:endParaRPr lang="es-ES" sz="2000">
              <a:solidFill>
                <a:schemeClr val="bg1"/>
              </a:solidFill>
            </a:endParaRPr>
          </a:p>
          <a:p>
            <a:r>
              <a:rPr lang="es-ES" sz="2000">
                <a:solidFill>
                  <a:schemeClr val="bg1"/>
                </a:solidFill>
              </a:rPr>
              <a:t>Me gusta el pulpo, de ahí los Rootkits</a:t>
            </a:r>
          </a:p>
          <a:p>
            <a:pPr marL="0" indent="0">
              <a:spcBef>
                <a:spcPts val="600"/>
              </a:spcBef>
              <a:buNone/>
            </a:pPr>
            <a:endParaRPr lang="es-ES" sz="2000">
              <a:solidFill>
                <a:schemeClr val="bg1"/>
              </a:solidFill>
            </a:endParaRPr>
          </a:p>
          <a:p>
            <a:r>
              <a:rPr lang="es-ES" sz="2000">
                <a:solidFill>
                  <a:schemeClr val="bg1"/>
                </a:solidFill>
              </a:rPr>
              <a:t>Docente en Máster de Análisis de Malware</a:t>
            </a:r>
          </a:p>
        </p:txBody>
      </p:sp>
      <p:pic>
        <p:nvPicPr>
          <p:cNvPr id="5" name="Picture 4">
            <a:extLst>
              <a:ext uri="{FF2B5EF4-FFF2-40B4-BE49-F238E27FC236}">
                <a16:creationId xmlns:a16="http://schemas.microsoft.com/office/drawing/2014/main" id="{AE0F00C5-E015-4870-A2F1-7EF1DD945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596" y="2971344"/>
            <a:ext cx="2200636" cy="293418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B80F4A8B-B571-490B-B6D7-D303671E51F3}"/>
              </a:ext>
            </a:extLst>
          </p:cNvPr>
          <p:cNvSpPr/>
          <p:nvPr/>
        </p:nvSpPr>
        <p:spPr>
          <a:xfrm>
            <a:off x="6886604" y="6183409"/>
            <a:ext cx="3727302" cy="369332"/>
          </a:xfrm>
          <a:prstGeom prst="rect">
            <a:avLst/>
          </a:prstGeom>
        </p:spPr>
        <p:txBody>
          <a:bodyPr wrap="none">
            <a:spAutoFit/>
          </a:bodyPr>
          <a:lstStyle/>
          <a:p>
            <a:r>
              <a:rPr lang="es-ES">
                <a:solidFill>
                  <a:schemeClr val="bg1"/>
                </a:solidFill>
              </a:rPr>
              <a:t>[</a:t>
            </a:r>
            <a:r>
              <a:rPr lang="es-ES">
                <a:solidFill>
                  <a:schemeClr val="bg1"/>
                </a:solidFill>
                <a:hlinkClick r:id="rId5">
                  <a:extLst>
                    <a:ext uri="{A12FA001-AC4F-418D-AE19-62706E023703}">
                      <ahyp:hlinkClr xmlns:ahyp="http://schemas.microsoft.com/office/drawing/2018/hyperlinkcolor" val="tx"/>
                    </a:ext>
                  </a:extLst>
                </a:hlinkClick>
              </a:rPr>
              <a:t>in/</a:t>
            </a:r>
            <a:r>
              <a:rPr lang="es-ES" noProof="1">
                <a:solidFill>
                  <a:schemeClr val="bg1"/>
                </a:solidFill>
                <a:hlinkClick r:id="rId5">
                  <a:extLst>
                    <a:ext uri="{A12FA001-AC4F-418D-AE19-62706E023703}">
                      <ahyp:hlinkClr xmlns:ahyp="http://schemas.microsoft.com/office/drawing/2018/hyperlinkcolor" val="tx"/>
                    </a:ext>
                  </a:extLst>
                </a:hlinkClick>
              </a:rPr>
              <a:t>vazquez-vazquez-alejandro</a:t>
            </a:r>
            <a:r>
              <a:rPr lang="es-ES">
                <a:solidFill>
                  <a:schemeClr val="bg1"/>
                </a:solidFill>
              </a:rPr>
              <a:t>]</a:t>
            </a:r>
          </a:p>
        </p:txBody>
      </p:sp>
      <p:pic>
        <p:nvPicPr>
          <p:cNvPr id="4" name="Picture 3">
            <a:extLst>
              <a:ext uri="{FF2B5EF4-FFF2-40B4-BE49-F238E27FC236}">
                <a16:creationId xmlns:a16="http://schemas.microsoft.com/office/drawing/2014/main" id="{9E6E901F-FD3A-4982-AD5A-5213998AE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113" y="2971344"/>
            <a:ext cx="4536285" cy="304219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3662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9B1DF7-A9BF-496E-92A8-31900BDC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975"/>
            <a:ext cx="12192000" cy="8129626"/>
          </a:xfrm>
          <a:prstGeom prst="rect">
            <a:avLst/>
          </a:prstGeom>
        </p:spPr>
      </p:pic>
    </p:spTree>
    <p:extLst>
      <p:ext uri="{BB962C8B-B14F-4D97-AF65-F5344CB8AC3E}">
        <p14:creationId xmlns:p14="http://schemas.microsoft.com/office/powerpoint/2010/main" val="367169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500">
                <a:solidFill>
                  <a:schemeClr val="bg1"/>
                </a:solidFill>
              </a:rPr>
              <a:t>“The bridge between user mode and kernel mode:                      IOCTL requests initiate communication, while IRPs manage data exchange and driver actions.”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50"/>
            </a:outerShdw>
          </a:effectLst>
        </p:spPr>
      </p:pic>
      <p:sp>
        <p:nvSpPr>
          <p:cNvPr id="29" name="Content Placeholder 2">
            <a:extLst>
              <a:ext uri="{FF2B5EF4-FFF2-40B4-BE49-F238E27FC236}">
                <a16:creationId xmlns:a16="http://schemas.microsoft.com/office/drawing/2014/main" id="{762AE724-42AB-4752-B28A-E17416D3DFC7}"/>
              </a:ext>
            </a:extLst>
          </p:cNvPr>
          <p:cNvSpPr txBox="1">
            <a:spLocks/>
          </p:cNvSpPr>
          <p:nvPr/>
        </p:nvSpPr>
        <p:spPr>
          <a:xfrm>
            <a:off x="3050560" y="4252226"/>
            <a:ext cx="6834738" cy="245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a:solidFill>
                  <a:srgbClr val="00F26D"/>
                </a:solidFill>
              </a:rPr>
              <a:t>Via Input/Output Control Codes and Input/Output Request Packets</a:t>
            </a:r>
          </a:p>
          <a:p>
            <a:pPr marL="0" indent="0" algn="just">
              <a:buNone/>
            </a:pPr>
            <a:r>
              <a:rPr lang="en-US" sz="1600">
                <a:solidFill>
                  <a:srgbClr val="FFFF99"/>
                </a:solidFill>
              </a:rPr>
              <a:t>Via Filter Communication Ports</a:t>
            </a:r>
          </a:p>
          <a:p>
            <a:pPr marL="0" indent="0" algn="just">
              <a:buNone/>
            </a:pPr>
            <a:r>
              <a:rPr lang="en-US" sz="1600">
                <a:solidFill>
                  <a:schemeClr val="bg2"/>
                </a:solidFill>
              </a:rPr>
              <a:t>Via Network Requests</a:t>
            </a:r>
          </a:p>
          <a:p>
            <a:pPr marL="0" indent="0" algn="just">
              <a:buNone/>
            </a:pPr>
            <a:r>
              <a:rPr lang="en-US" sz="1600">
                <a:solidFill>
                  <a:schemeClr val="bg2"/>
                </a:solidFill>
              </a:rPr>
              <a:t>Via Shared Memory</a:t>
            </a:r>
          </a:p>
          <a:p>
            <a:pPr marL="0" indent="0" algn="just">
              <a:buNone/>
            </a:pPr>
            <a:r>
              <a:rPr lang="en-US" sz="1600">
                <a:solidFill>
                  <a:schemeClr val="bg2"/>
                </a:solidFill>
              </a:rPr>
              <a:t>Via Registry Keys</a:t>
            </a:r>
          </a:p>
          <a:p>
            <a:pPr marL="0" indent="0" algn="just">
              <a:buNone/>
            </a:pPr>
            <a:r>
              <a:rPr lang="en-US" sz="1600">
                <a:solidFill>
                  <a:schemeClr val="bg2"/>
                </a:solidFill>
              </a:rPr>
              <a:t>Via Files</a:t>
            </a:r>
          </a:p>
          <a:p>
            <a:pPr marL="0" indent="0" algn="just">
              <a:buNone/>
            </a:pPr>
            <a:r>
              <a:rPr lang="en-US" sz="1600">
                <a:solidFill>
                  <a:schemeClr val="bg2"/>
                </a:solidFill>
              </a:rPr>
              <a:t>Via …</a:t>
            </a:r>
          </a:p>
        </p:txBody>
      </p:sp>
      <p:pic>
        <p:nvPicPr>
          <p:cNvPr id="30" name="Picture 29">
            <a:extLst>
              <a:ext uri="{FF2B5EF4-FFF2-40B4-BE49-F238E27FC236}">
                <a16:creationId xmlns:a16="http://schemas.microsoft.com/office/drawing/2014/main" id="{C4C169F0-3D90-4274-8C90-DAE33724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12834">
            <a:off x="2887878" y="4216233"/>
            <a:ext cx="325360" cy="267345"/>
          </a:xfrm>
          <a:prstGeom prst="rect">
            <a:avLst/>
          </a:prstGeom>
        </p:spPr>
      </p:pic>
      <p:pic>
        <p:nvPicPr>
          <p:cNvPr id="31" name="Picture 30">
            <a:extLst>
              <a:ext uri="{FF2B5EF4-FFF2-40B4-BE49-F238E27FC236}">
                <a16:creationId xmlns:a16="http://schemas.microsoft.com/office/drawing/2014/main" id="{8CC87833-5564-4D9B-9A81-0F2BDD7F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623805"/>
            <a:ext cx="275504" cy="275504"/>
          </a:xfrm>
          <a:prstGeom prst="rect">
            <a:avLst/>
          </a:prstGeom>
        </p:spPr>
      </p:pic>
      <p:sp>
        <p:nvSpPr>
          <p:cNvPr id="8" name="Rectangle 7">
            <a:extLst>
              <a:ext uri="{FF2B5EF4-FFF2-40B4-BE49-F238E27FC236}">
                <a16:creationId xmlns:a16="http://schemas.microsoft.com/office/drawing/2014/main" id="{59905C9B-3655-4D36-AE32-10C7BBD8440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B91622-FB5E-412E-8741-0A72C74AE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4979267"/>
            <a:ext cx="275504" cy="275504"/>
          </a:xfrm>
          <a:prstGeom prst="rect">
            <a:avLst/>
          </a:prstGeom>
        </p:spPr>
      </p:pic>
      <p:pic>
        <p:nvPicPr>
          <p:cNvPr id="38" name="Picture 37">
            <a:extLst>
              <a:ext uri="{FF2B5EF4-FFF2-40B4-BE49-F238E27FC236}">
                <a16:creationId xmlns:a16="http://schemas.microsoft.com/office/drawing/2014/main" id="{B179A7B3-B43B-4F54-9537-3049EDE1A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331111"/>
            <a:ext cx="275504" cy="275504"/>
          </a:xfrm>
          <a:prstGeom prst="rect">
            <a:avLst/>
          </a:prstGeom>
        </p:spPr>
      </p:pic>
      <p:pic>
        <p:nvPicPr>
          <p:cNvPr id="39" name="Picture 38">
            <a:extLst>
              <a:ext uri="{FF2B5EF4-FFF2-40B4-BE49-F238E27FC236}">
                <a16:creationId xmlns:a16="http://schemas.microsoft.com/office/drawing/2014/main" id="{058B8111-217F-48C1-AC99-0CE3C738D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5682955"/>
            <a:ext cx="275504" cy="275504"/>
          </a:xfrm>
          <a:prstGeom prst="rect">
            <a:avLst/>
          </a:prstGeom>
        </p:spPr>
      </p:pic>
      <p:pic>
        <p:nvPicPr>
          <p:cNvPr id="40" name="Picture 39">
            <a:extLst>
              <a:ext uri="{FF2B5EF4-FFF2-40B4-BE49-F238E27FC236}">
                <a16:creationId xmlns:a16="http://schemas.microsoft.com/office/drawing/2014/main" id="{98E8301E-CAEE-40D9-8063-BD6F32445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036099"/>
            <a:ext cx="275504" cy="275504"/>
          </a:xfrm>
          <a:prstGeom prst="rect">
            <a:avLst/>
          </a:prstGeom>
        </p:spPr>
      </p:pic>
      <p:pic>
        <p:nvPicPr>
          <p:cNvPr id="41" name="Picture 40">
            <a:extLst>
              <a:ext uri="{FF2B5EF4-FFF2-40B4-BE49-F238E27FC236}">
                <a16:creationId xmlns:a16="http://schemas.microsoft.com/office/drawing/2014/main" id="{E4F1E5A5-9D5B-477F-BF1B-468460FF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1511" y="6361543"/>
            <a:ext cx="275504" cy="275504"/>
          </a:xfrm>
          <a:prstGeom prst="rect">
            <a:avLst/>
          </a:prstGeom>
        </p:spPr>
      </p:pic>
      <p:sp>
        <p:nvSpPr>
          <p:cNvPr id="2" name="TextBox 1">
            <a:extLst>
              <a:ext uri="{FF2B5EF4-FFF2-40B4-BE49-F238E27FC236}">
                <a16:creationId xmlns:a16="http://schemas.microsoft.com/office/drawing/2014/main" id="{8FA38D2E-D23C-4F16-80C3-9E6BFCC848F8}"/>
              </a:ext>
            </a:extLst>
          </p:cNvPr>
          <p:cNvSpPr txBox="1"/>
          <p:nvPr/>
        </p:nvSpPr>
        <p:spPr>
          <a:xfrm>
            <a:off x="2236887" y="277091"/>
            <a:ext cx="328936" cy="707886"/>
          </a:xfrm>
          <a:prstGeom prst="rect">
            <a:avLst/>
          </a:prstGeom>
          <a:noFill/>
        </p:spPr>
        <p:txBody>
          <a:bodyPr wrap="none" rtlCol="0">
            <a:spAutoFit/>
          </a:bodyPr>
          <a:lstStyle/>
          <a:p>
            <a:r>
              <a:rPr lang="en-US" sz="4000" b="1">
                <a:solidFill>
                  <a:schemeClr val="bg1"/>
                </a:solidFill>
              </a:rPr>
              <a:t>I</a:t>
            </a:r>
          </a:p>
        </p:txBody>
      </p:sp>
    </p:spTree>
    <p:extLst>
      <p:ext uri="{BB962C8B-B14F-4D97-AF65-F5344CB8AC3E}">
        <p14:creationId xmlns:p14="http://schemas.microsoft.com/office/powerpoint/2010/main" val="362650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17AD685-477F-4DC4-9A2C-7138457146C8}"/>
              </a:ext>
            </a:extLst>
          </p:cNvPr>
          <p:cNvCxnSpPr>
            <a:cxnSpLocks/>
          </p:cNvCxnSpPr>
          <p:nvPr/>
        </p:nvCxnSpPr>
        <p:spPr>
          <a:xfrm>
            <a:off x="177802" y="2171523"/>
            <a:ext cx="3503061"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DC7F83-B41B-496D-8F38-AB2AA39D1825}"/>
              </a:ext>
            </a:extLst>
          </p:cNvPr>
          <p:cNvSpPr txBox="1"/>
          <p:nvPr/>
        </p:nvSpPr>
        <p:spPr>
          <a:xfrm>
            <a:off x="4715494" y="1448947"/>
            <a:ext cx="1380506" cy="369332"/>
          </a:xfrm>
          <a:prstGeom prst="rect">
            <a:avLst/>
          </a:prstGeom>
          <a:noFill/>
        </p:spPr>
        <p:txBody>
          <a:bodyPr wrap="none" rtlCol="0">
            <a:spAutoFit/>
          </a:bodyPr>
          <a:lstStyle/>
          <a:p>
            <a:r>
              <a:rPr lang="en-US">
                <a:solidFill>
                  <a:schemeClr val="bg1"/>
                </a:solidFill>
              </a:rPr>
              <a:t>User Mode</a:t>
            </a:r>
          </a:p>
        </p:txBody>
      </p:sp>
      <p:sp>
        <p:nvSpPr>
          <p:cNvPr id="10" name="TextBox 9">
            <a:extLst>
              <a:ext uri="{FF2B5EF4-FFF2-40B4-BE49-F238E27FC236}">
                <a16:creationId xmlns:a16="http://schemas.microsoft.com/office/drawing/2014/main" id="{1D87491B-DFF6-45C0-A3C2-20CAE43BFA92}"/>
              </a:ext>
            </a:extLst>
          </p:cNvPr>
          <p:cNvSpPr txBox="1"/>
          <p:nvPr/>
        </p:nvSpPr>
        <p:spPr>
          <a:xfrm>
            <a:off x="142641" y="1808225"/>
            <a:ext cx="3503056" cy="369332"/>
          </a:xfrm>
          <a:prstGeom prst="rect">
            <a:avLst/>
          </a:prstGeom>
          <a:noFill/>
        </p:spPr>
        <p:txBody>
          <a:bodyPr wrap="square" rtlCol="0">
            <a:spAutoFit/>
          </a:bodyPr>
          <a:lstStyle/>
          <a:p>
            <a:pPr algn="ctr"/>
            <a:r>
              <a:rPr lang="en-US">
                <a:solidFill>
                  <a:schemeClr val="bg1"/>
                </a:solidFill>
              </a:rPr>
              <a:t>console_application.exe</a:t>
            </a:r>
          </a:p>
        </p:txBody>
      </p:sp>
      <p:sp>
        <p:nvSpPr>
          <p:cNvPr id="16" name="Rectangle 15">
            <a:extLst>
              <a:ext uri="{FF2B5EF4-FFF2-40B4-BE49-F238E27FC236}">
                <a16:creationId xmlns:a16="http://schemas.microsoft.com/office/drawing/2014/main" id="{D9B763AC-9430-4CAE-9DAD-5570C78A4055}"/>
              </a:ext>
            </a:extLst>
          </p:cNvPr>
          <p:cNvSpPr/>
          <p:nvPr/>
        </p:nvSpPr>
        <p:spPr>
          <a:xfrm>
            <a:off x="177807" y="1762218"/>
            <a:ext cx="3503056" cy="4702067"/>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181D52E-BAF5-4D1A-9380-E2B5C698B1E0}"/>
              </a:ext>
            </a:extLst>
          </p:cNvPr>
          <p:cNvCxnSpPr>
            <a:cxnSpLocks/>
          </p:cNvCxnSpPr>
          <p:nvPr/>
        </p:nvCxnSpPr>
        <p:spPr>
          <a:xfrm>
            <a:off x="8511143" y="2171523"/>
            <a:ext cx="3503025"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D9487F-F3D0-4AF0-AC4C-7AC9547DECA5}"/>
              </a:ext>
            </a:extLst>
          </p:cNvPr>
          <p:cNvSpPr txBox="1"/>
          <p:nvPr/>
        </p:nvSpPr>
        <p:spPr>
          <a:xfrm>
            <a:off x="6102350" y="1444718"/>
            <a:ext cx="1614545" cy="369332"/>
          </a:xfrm>
          <a:prstGeom prst="rect">
            <a:avLst/>
          </a:prstGeom>
          <a:noFill/>
        </p:spPr>
        <p:txBody>
          <a:bodyPr wrap="none" rtlCol="0">
            <a:spAutoFit/>
          </a:bodyPr>
          <a:lstStyle/>
          <a:p>
            <a:r>
              <a:rPr lang="en-US">
                <a:solidFill>
                  <a:schemeClr val="bg1"/>
                </a:solidFill>
              </a:rPr>
              <a:t>Kernel Mode</a:t>
            </a:r>
          </a:p>
        </p:txBody>
      </p:sp>
      <p:sp>
        <p:nvSpPr>
          <p:cNvPr id="24" name="TextBox 23">
            <a:extLst>
              <a:ext uri="{FF2B5EF4-FFF2-40B4-BE49-F238E27FC236}">
                <a16:creationId xmlns:a16="http://schemas.microsoft.com/office/drawing/2014/main" id="{B8563669-61A5-4B4B-8053-C1F11438297A}"/>
              </a:ext>
            </a:extLst>
          </p:cNvPr>
          <p:cNvSpPr txBox="1"/>
          <p:nvPr/>
        </p:nvSpPr>
        <p:spPr>
          <a:xfrm>
            <a:off x="8511131" y="1805364"/>
            <a:ext cx="3503017" cy="369332"/>
          </a:xfrm>
          <a:prstGeom prst="rect">
            <a:avLst/>
          </a:prstGeom>
          <a:noFill/>
        </p:spPr>
        <p:txBody>
          <a:bodyPr wrap="square" rtlCol="0">
            <a:spAutoFit/>
          </a:bodyPr>
          <a:lstStyle/>
          <a:p>
            <a:pPr algn="ctr"/>
            <a:r>
              <a:rPr lang="en-US">
                <a:solidFill>
                  <a:schemeClr val="bg1"/>
                </a:solidFill>
              </a:rPr>
              <a:t>kernel_mode_driver.sys</a:t>
            </a:r>
          </a:p>
        </p:txBody>
      </p:sp>
      <p:sp>
        <p:nvSpPr>
          <p:cNvPr id="25" name="Rectangle 24">
            <a:extLst>
              <a:ext uri="{FF2B5EF4-FFF2-40B4-BE49-F238E27FC236}">
                <a16:creationId xmlns:a16="http://schemas.microsoft.com/office/drawing/2014/main" id="{4355F7D6-8E1C-44AC-8D7A-EF25830D42DF}"/>
              </a:ext>
            </a:extLst>
          </p:cNvPr>
          <p:cNvSpPr/>
          <p:nvPr/>
        </p:nvSpPr>
        <p:spPr>
          <a:xfrm>
            <a:off x="8511137" y="1762218"/>
            <a:ext cx="3503031" cy="4702075"/>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7B08CE93-979A-4F95-A3E8-7881E6EB560B}"/>
              </a:ext>
            </a:extLst>
          </p:cNvPr>
          <p:cNvCxnSpPr>
            <a:cxnSpLocks/>
          </p:cNvCxnSpPr>
          <p:nvPr/>
        </p:nvCxnSpPr>
        <p:spPr>
          <a:xfrm>
            <a:off x="6096000" y="1475910"/>
            <a:ext cx="0" cy="49532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BBFAE2E3-BBF3-4342-8958-F0314A569E28}"/>
              </a:ext>
            </a:extLst>
          </p:cNvPr>
          <p:cNvSpPr>
            <a:spLocks noGrp="1"/>
          </p:cNvSpPr>
          <p:nvPr>
            <p:ph type="title"/>
          </p:nvPr>
        </p:nvSpPr>
        <p:spPr>
          <a:xfrm>
            <a:off x="5159829" y="182882"/>
            <a:ext cx="7032170" cy="1293028"/>
          </a:xfrm>
        </p:spPr>
        <p:txBody>
          <a:bodyPr/>
          <a:lstStyle/>
          <a:p>
            <a:pPr algn="ctr"/>
            <a:r>
              <a:rPr lang="es-ES">
                <a:solidFill>
                  <a:schemeClr val="bg1"/>
                </a:solidFill>
              </a:rPr>
              <a:t>Communication</a:t>
            </a:r>
            <a:endParaRPr lang="en-US">
              <a:solidFill>
                <a:schemeClr val="bg1"/>
              </a:solidFill>
            </a:endParaRPr>
          </a:p>
        </p:txBody>
      </p:sp>
      <p:sp>
        <p:nvSpPr>
          <p:cNvPr id="30" name="TextBox 29">
            <a:extLst>
              <a:ext uri="{FF2B5EF4-FFF2-40B4-BE49-F238E27FC236}">
                <a16:creationId xmlns:a16="http://schemas.microsoft.com/office/drawing/2014/main" id="{2BFD06EA-A0F5-497D-8B40-4B5B22532DA5}"/>
              </a:ext>
            </a:extLst>
          </p:cNvPr>
          <p:cNvSpPr txBox="1"/>
          <p:nvPr/>
        </p:nvSpPr>
        <p:spPr>
          <a:xfrm>
            <a:off x="177802" y="2171523"/>
            <a:ext cx="3503056" cy="1631216"/>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hDevice = </a:t>
            </a:r>
            <a:r>
              <a:rPr lang="en-US" sz="600">
                <a:solidFill>
                  <a:schemeClr val="bg1"/>
                </a:solidFill>
                <a:latin typeface="Consolas" panose="020B0609020204030204" pitchFamily="49" charset="0"/>
              </a:rPr>
              <a:t>CreateFile</a:t>
            </a:r>
            <a:r>
              <a:rPr lang="en-US" sz="600">
                <a:solidFill>
                  <a:srgbClr val="D4D4D4"/>
                </a:solidFill>
                <a:latin typeface="Consolas" panose="020B0609020204030204" pitchFamily="49" charset="0"/>
              </a:rPr>
              <a:t>(L</a:t>
            </a:r>
            <a:r>
              <a:rPr lang="en-US" sz="600">
                <a:solidFill>
                  <a:srgbClr val="CE9178"/>
                </a:solidFill>
                <a:latin typeface="Consolas" panose="020B0609020204030204" pitchFamily="49" charset="0"/>
              </a:rPr>
              <a:t>"\\\\.\\MyKernelDriver"</a:t>
            </a:r>
            <a:r>
              <a:rPr lang="en-US" sz="600">
                <a:solidFill>
                  <a:srgbClr val="D4D4D4"/>
                </a:solidFill>
                <a:latin typeface="Consolas" panose="020B0609020204030204" pitchFamily="49" charset="0"/>
              </a:rPr>
              <a:t>, GENERIC_READ | GENERIC_WRITE, ...</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BOOL success = </a:t>
            </a:r>
            <a:r>
              <a:rPr lang="en-US" sz="600">
                <a:solidFill>
                  <a:srgbClr val="FFC000"/>
                </a:solidFill>
                <a:latin typeface="Consolas" panose="020B0609020204030204" pitchFamily="49" charset="0"/>
              </a:rPr>
              <a:t>DeviceIoControl</a:t>
            </a:r>
            <a:r>
              <a:rPr lang="en-US" sz="600">
                <a:solidFill>
                  <a:srgbClr val="D4D4D4"/>
                </a:solidFill>
                <a:latin typeface="Consolas" panose="020B0609020204030204" pitchFamily="49" charset="0"/>
              </a:rPr>
              <a:t>(hDevice,</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1</a:t>
            </a:r>
            <a:r>
              <a:rPr lang="en-US" sz="600">
                <a:solidFill>
                  <a:srgbClr val="D4D4D4"/>
                </a:solidFill>
                <a:latin typeface="Consolas" panose="020B0609020204030204" pitchFamily="49" charset="0"/>
              </a:rPr>
              <a:t> IOCTL_COMM_0,</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2</a:t>
            </a:r>
            <a:r>
              <a:rPr lang="en-US" sz="600">
                <a:solidFill>
                  <a:srgbClr val="D4D4D4"/>
                </a:solidFill>
                <a:latin typeface="Consolas" panose="020B0609020204030204" pitchFamily="49" charset="0"/>
              </a:rPr>
              <a:t> inBuffer,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(inBuffer),</a:t>
            </a:r>
          </a:p>
          <a:p>
            <a:r>
              <a:rPr lang="en-US" sz="600">
                <a:solidFill>
                  <a:srgbClr val="D4D4D4"/>
                </a:solidFill>
                <a:latin typeface="Consolas" panose="020B0609020204030204" pitchFamily="49" charset="0"/>
              </a:rPr>
              <a:t>		    </a:t>
            </a:r>
            <a:r>
              <a:rPr lang="en-US" sz="600">
                <a:solidFill>
                  <a:srgbClr val="FF0000"/>
                </a:solidFill>
                <a:latin typeface="Consolas" panose="020B0609020204030204" pitchFamily="49" charset="0"/>
              </a:rPr>
              <a:t>3</a:t>
            </a:r>
            <a:r>
              <a:rPr lang="en-US" sz="600">
                <a:solidFill>
                  <a:srgbClr val="D4D4D4"/>
                </a:solidFill>
                <a:latin typeface="Consolas" panose="020B0609020204030204" pitchFamily="49" charset="0"/>
              </a:rPr>
              <a:t> outBuffer, </a:t>
            </a:r>
            <a:r>
              <a:rPr lang="en-US" sz="600">
                <a:solidFill>
                  <a:srgbClr val="569CD6"/>
                </a:solidFill>
                <a:latin typeface="Consolas" panose="020B0609020204030204" pitchFamily="49" charset="0"/>
              </a:rPr>
              <a:t>sizeof</a:t>
            </a:r>
            <a:r>
              <a:rPr lang="en-US" sz="600">
                <a:solidFill>
                  <a:srgbClr val="D4D4D4"/>
                </a:solidFill>
                <a:latin typeface="Consolas" panose="020B0609020204030204" pitchFamily="49" charset="0"/>
              </a:rPr>
              <a:t>(outBuffer),</a:t>
            </a:r>
          </a:p>
          <a:p>
            <a:r>
              <a:rPr lang="en-US" sz="600">
                <a:solidFill>
                  <a:srgbClr val="D4D4D4"/>
                </a:solidFill>
                <a:latin typeface="Consolas" panose="020B0609020204030204" pitchFamily="49" charset="0"/>
              </a:rPr>
              <a:t>		     &amp;bytesReturned, </a:t>
            </a:r>
            <a:r>
              <a:rPr lang="en-US" sz="600">
                <a:solidFill>
                  <a:srgbClr val="569CD6"/>
                </a:solidFill>
                <a:latin typeface="Consolas" panose="020B0609020204030204" pitchFamily="49" charset="0"/>
              </a:rPr>
              <a:t>NULL</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p:txBody>
      </p:sp>
      <p:sp>
        <p:nvSpPr>
          <p:cNvPr id="31" name="TextBox 30">
            <a:extLst>
              <a:ext uri="{FF2B5EF4-FFF2-40B4-BE49-F238E27FC236}">
                <a16:creationId xmlns:a16="http://schemas.microsoft.com/office/drawing/2014/main" id="{F96FE733-21E7-45BC-A4BB-1E9EEF11B261}"/>
              </a:ext>
            </a:extLst>
          </p:cNvPr>
          <p:cNvSpPr txBox="1"/>
          <p:nvPr/>
        </p:nvSpPr>
        <p:spPr>
          <a:xfrm>
            <a:off x="8511138" y="2177868"/>
            <a:ext cx="3503030" cy="3954929"/>
          </a:xfrm>
          <a:prstGeom prst="rect">
            <a:avLst/>
          </a:prstGeom>
          <a:noFill/>
        </p:spPr>
        <p:txBody>
          <a:bodyPr wrap="square" rtlCol="0">
            <a:spAutoFit/>
          </a:bodyPr>
          <a:lstStyle/>
          <a:p>
            <a:r>
              <a:rPr lang="en-US" sz="500">
                <a:solidFill>
                  <a:srgbClr val="6A9955"/>
                </a:solidFill>
                <a:latin typeface="Consolas" panose="020B0609020204030204" pitchFamily="49" charset="0"/>
              </a:rPr>
              <a:t>// -----------------------</a:t>
            </a:r>
            <a:endParaRPr lang="en-US" sz="500">
              <a:solidFill>
                <a:srgbClr val="569CD6"/>
              </a:solidFill>
              <a:latin typeface="Consolas" panose="020B0609020204030204" pitchFamily="49" charset="0"/>
            </a:endParaRPr>
          </a:p>
          <a:p>
            <a:r>
              <a:rPr lang="en-US" sz="500">
                <a:solidFill>
                  <a:srgbClr val="569CD6"/>
                </a:solidFill>
                <a:latin typeface="Consolas" panose="020B0609020204030204" pitchFamily="49" charset="0"/>
              </a:rPr>
              <a:t>#define IOCTL_COMM_0 CTL_CODE(FILE_DEVICE_UNKNOWN, </a:t>
            </a:r>
            <a:r>
              <a:rPr lang="en-US" sz="500">
                <a:solidFill>
                  <a:srgbClr val="B5CEA8"/>
                </a:solidFill>
                <a:latin typeface="Consolas" panose="020B0609020204030204" pitchFamily="49" charset="0"/>
              </a:rPr>
              <a:t>0x800</a:t>
            </a:r>
            <a:r>
              <a:rPr lang="en-US" sz="500">
                <a:solidFill>
                  <a:srgbClr val="569CD6"/>
                </a:solidFill>
                <a:latin typeface="Consolas" panose="020B0609020204030204" pitchFamily="49" charset="0"/>
              </a:rPr>
              <a:t>, METHOD_BUFFERED, FILE_ANY_ACCESS)</a:t>
            </a:r>
            <a:endParaRPr lang="en-US" sz="500">
              <a:solidFill>
                <a:schemeClr val="bg1"/>
              </a:solidFill>
              <a:latin typeface="Consolas" panose="020B0609020204030204" pitchFamily="49" charset="0"/>
            </a:endParaRP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pPr lvl="0"/>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IoCreateDevice</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status = </a:t>
            </a:r>
            <a:r>
              <a:rPr lang="en-US" sz="600">
                <a:solidFill>
                  <a:srgbClr val="FFC000"/>
                </a:solidFill>
                <a:latin typeface="Consolas" panose="020B0609020204030204" pitchFamily="49" charset="0"/>
              </a:rPr>
              <a:t>IoCreateSymbolicLink</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rgbClr val="D4D4D4"/>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pDriverObject-&gt;MajorFunction[...] = ...;</a:t>
            </a:r>
          </a:p>
          <a:p>
            <a:r>
              <a:rPr lang="en-US" sz="600">
                <a:solidFill>
                  <a:srgbClr val="D4D4D4"/>
                </a:solidFill>
                <a:latin typeface="Consolas" panose="020B0609020204030204" pitchFamily="49" charset="0"/>
              </a:rPr>
              <a:t>pDriverObject-&gt;MajorFunction[</a:t>
            </a:r>
            <a:r>
              <a:rPr lang="en-US" sz="600">
                <a:solidFill>
                  <a:srgbClr val="FFC000"/>
                </a:solidFill>
                <a:latin typeface="Consolas" panose="020B0609020204030204" pitchFamily="49" charset="0"/>
              </a:rPr>
              <a:t>IRP_MJ_DEVICE_CONTROL</a:t>
            </a:r>
            <a:r>
              <a:rPr lang="en-US" sz="600">
                <a:solidFill>
                  <a:srgbClr val="D4D4D4"/>
                </a:solidFill>
                <a:latin typeface="Consolas" panose="020B0609020204030204" pitchFamily="49" charset="0"/>
              </a:rPr>
              <a:t>] = </a:t>
            </a:r>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a:p>
            <a:endParaRPr lang="en-US" sz="500">
              <a:solidFill>
                <a:schemeClr val="bg1"/>
              </a:solidFill>
              <a:latin typeface="Consolas" panose="020B0609020204030204" pitchFamily="49" charset="0"/>
            </a:endParaRPr>
          </a:p>
          <a:p>
            <a:r>
              <a:rPr lang="en-US" sz="500">
                <a:solidFill>
                  <a:srgbClr val="6A9955"/>
                </a:solidFill>
                <a:latin typeface="Consolas" panose="020B0609020204030204" pitchFamily="49" charset="0"/>
              </a:rPr>
              <a:t>// -----------------------</a:t>
            </a:r>
            <a:endParaRPr lang="en-US" sz="500">
              <a:solidFill>
                <a:schemeClr val="bg1"/>
              </a:solidFill>
              <a:latin typeface="Consolas" panose="020B0609020204030204" pitchFamily="49" charset="0"/>
            </a:endParaRPr>
          </a:p>
          <a:p>
            <a:r>
              <a:rPr lang="en-US" sz="600">
                <a:solidFill>
                  <a:srgbClr val="D4D4D4"/>
                </a:solidFill>
                <a:latin typeface="Consolas" panose="020B0609020204030204" pitchFamily="49" charset="0"/>
              </a:rPr>
              <a:t>NTSTATUS</a:t>
            </a:r>
          </a:p>
          <a:p>
            <a:r>
              <a:rPr lang="en-US" sz="600">
                <a:solidFill>
                  <a:srgbClr val="FFC000"/>
                </a:solidFill>
                <a:latin typeface="Consolas" panose="020B0609020204030204" pitchFamily="49" charset="0"/>
              </a:rPr>
              <a:t>DriverHandleIOCTLs</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_In_  PDEVICE_OBJECT  pDeviceObject,</a:t>
            </a:r>
          </a:p>
          <a:p>
            <a:r>
              <a:rPr lang="en-US" sz="600">
                <a:solidFill>
                  <a:srgbClr val="D4D4D4"/>
                </a:solidFill>
                <a:latin typeface="Consolas" panose="020B0609020204030204" pitchFamily="49" charset="0"/>
              </a:rPr>
              <a:t>    _In_  PIRP            pIrp</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PIO_STACK_LOCATION stack = IoGetCurrentIrpStackLocation(pIrp);</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ULONG controlCode = stack-&gt;Parameters.DeviceIoControl.IoControlCode;</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switch</a:t>
            </a:r>
            <a:r>
              <a:rPr lang="en-US" sz="600">
                <a:solidFill>
                  <a:srgbClr val="D4D4D4"/>
                </a:solidFill>
                <a:latin typeface="Consolas" panose="020B0609020204030204" pitchFamily="49" charset="0"/>
              </a:rPr>
              <a:t> (controlCode)</a:t>
            </a:r>
          </a:p>
          <a:p>
            <a:r>
              <a:rPr lang="en-US" sz="600">
                <a:solidFill>
                  <a:srgbClr val="D4D4D4"/>
                </a:solidFill>
                <a:latin typeface="Consolas" panose="020B0609020204030204" pitchFamily="49" charset="0"/>
              </a:rPr>
              <a:t>    {</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IOCTL_COMM_0</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endParaRPr lang="en-US" sz="600">
              <a:solidFill>
                <a:srgbClr val="D4D4D4"/>
              </a:solidFill>
              <a:latin typeface="Consolas" panose="020B0609020204030204" pitchFamily="49" charset="0"/>
            </a:endParaRP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case</a:t>
            </a:r>
            <a:r>
              <a:rPr lang="en-US" sz="600">
                <a:solidFill>
                  <a:srgbClr val="D4D4D4"/>
                </a:solidFill>
                <a:latin typeface="Consolas" panose="020B0609020204030204" pitchFamily="49" charset="0"/>
              </a:rPr>
              <a:t> </a:t>
            </a:r>
            <a:r>
              <a:rPr lang="en-US" sz="600">
                <a:solidFill>
                  <a:srgbClr val="FFC000"/>
                </a:solidFill>
                <a:latin typeface="Consolas" panose="020B0609020204030204" pitchFamily="49" charset="0"/>
              </a:rPr>
              <a:t>IOCTL_COMM_1</a:t>
            </a:r>
            <a:r>
              <a:rPr lang="en-US" sz="600">
                <a:solidFill>
                  <a:srgbClr val="D4D4D4"/>
                </a:solidFill>
                <a:latin typeface="Consolas" panose="020B0609020204030204" pitchFamily="49" charset="0"/>
              </a:rPr>
              <a:t>:</a:t>
            </a:r>
          </a:p>
          <a:p>
            <a:r>
              <a:rPr lang="en-US" sz="600">
                <a:solidFill>
                  <a:srgbClr val="D4D4D4"/>
                </a:solidFill>
                <a:latin typeface="Consolas" panose="020B0609020204030204" pitchFamily="49" charset="0"/>
              </a:rPr>
              <a:t>            ...</a:t>
            </a:r>
          </a:p>
          <a:p>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break</a:t>
            </a:r>
            <a:r>
              <a:rPr lang="en-US" sz="600">
                <a:solidFill>
                  <a:srgbClr val="D4D4D4"/>
                </a:solidFill>
                <a:latin typeface="Consolas" panose="020B0609020204030204" pitchFamily="49" charset="0"/>
              </a:rPr>
              <a: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pIrp-&gt;IoStatus.Status = STATUS_SUCCESS;</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IoCompleteRequest(pIrp, IO_NO_INCREMENT);</a:t>
            </a:r>
          </a:p>
          <a:p>
            <a:br>
              <a:rPr lang="en-US" sz="600">
                <a:solidFill>
                  <a:srgbClr val="D4D4D4"/>
                </a:solidFill>
                <a:latin typeface="Consolas" panose="020B0609020204030204" pitchFamily="49" charset="0"/>
              </a:rPr>
            </a:br>
            <a:r>
              <a:rPr lang="en-US" sz="600">
                <a:solidFill>
                  <a:srgbClr val="D4D4D4"/>
                </a:solidFill>
                <a:latin typeface="Consolas" panose="020B0609020204030204" pitchFamily="49" charset="0"/>
              </a:rPr>
              <a:t>    </a:t>
            </a:r>
            <a:r>
              <a:rPr lang="en-US" sz="600">
                <a:solidFill>
                  <a:srgbClr val="569CD6"/>
                </a:solidFill>
                <a:latin typeface="Consolas" panose="020B0609020204030204" pitchFamily="49" charset="0"/>
              </a:rPr>
              <a:t>return</a:t>
            </a:r>
            <a:r>
              <a:rPr lang="en-US" sz="600">
                <a:solidFill>
                  <a:srgbClr val="D4D4D4"/>
                </a:solidFill>
                <a:latin typeface="Consolas" panose="020B0609020204030204" pitchFamily="49" charset="0"/>
              </a:rPr>
              <a:t> STATUS_SUCCESS;</a:t>
            </a:r>
          </a:p>
          <a:p>
            <a:r>
              <a:rPr lang="en-US" sz="600">
                <a:solidFill>
                  <a:srgbClr val="D4D4D4"/>
                </a:solidFill>
                <a:latin typeface="Consolas" panose="020B0609020204030204" pitchFamily="49" charset="0"/>
              </a:rPr>
              <a:t>}</a:t>
            </a:r>
          </a:p>
          <a:p>
            <a:endParaRPr lang="en-US" sz="500">
              <a:solidFill>
                <a:srgbClr val="D4D4D4"/>
              </a:solidFill>
              <a:latin typeface="Consolas" panose="020B0609020204030204" pitchFamily="49" charset="0"/>
            </a:endParaRPr>
          </a:p>
        </p:txBody>
      </p:sp>
      <p:sp>
        <p:nvSpPr>
          <p:cNvPr id="32" name="Rectangle 31">
            <a:extLst>
              <a:ext uri="{FF2B5EF4-FFF2-40B4-BE49-F238E27FC236}">
                <a16:creationId xmlns:a16="http://schemas.microsoft.com/office/drawing/2014/main" id="{344D9AE0-BFF1-4AE5-9497-2640D5E521CF}"/>
              </a:ext>
            </a:extLst>
          </p:cNvPr>
          <p:cNvSpPr/>
          <p:nvPr/>
        </p:nvSpPr>
        <p:spPr>
          <a:xfrm>
            <a:off x="4033599"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IRP</a:t>
            </a:r>
          </a:p>
          <a:p>
            <a:pPr lvl="0" algn="ctr"/>
            <a:endParaRPr lang="en-US" sz="800">
              <a:solidFill>
                <a:srgbClr val="FFC000"/>
              </a:solidFill>
              <a:latin typeface="Consolas" panose="020B0609020204030204" pitchFamily="49" charset="0"/>
            </a:endParaRPr>
          </a:p>
          <a:p>
            <a:pPr algn="ctr"/>
            <a:r>
              <a:rPr lang="en-US" sz="800">
                <a:solidFill>
                  <a:srgbClr val="569CD6"/>
                </a:solidFill>
                <a:latin typeface="Consolas" panose="020B0609020204030204" pitchFamily="49" charset="0"/>
              </a:rPr>
              <a:t>typedef</a:t>
            </a:r>
            <a:r>
              <a:rPr lang="en-US" sz="800">
                <a:solidFill>
                  <a:srgbClr val="D4D4D4"/>
                </a:solidFill>
                <a:latin typeface="Consolas" panose="020B0609020204030204" pitchFamily="49" charset="0"/>
              </a:rPr>
              <a:t> </a:t>
            </a:r>
            <a:r>
              <a:rPr lang="en-US" sz="800">
                <a:solidFill>
                  <a:srgbClr val="569CD6"/>
                </a:solidFill>
                <a:latin typeface="Consolas" panose="020B0609020204030204" pitchFamily="49" charset="0"/>
              </a:rPr>
              <a:t>struct</a:t>
            </a:r>
            <a:r>
              <a:rPr lang="en-US" sz="800">
                <a:solidFill>
                  <a:srgbClr val="D4D4D4"/>
                </a:solidFill>
                <a:latin typeface="Consolas" panose="020B0609020204030204" pitchFamily="49" charset="0"/>
              </a:rPr>
              <a:t> _IRP </a:t>
            </a:r>
            <a:r>
              <a:rPr lang="en-US" sz="800">
                <a:solidFill>
                  <a:srgbClr val="B76615"/>
                </a:solidFill>
                <a:latin typeface="Consolas" panose="020B0609020204030204" pitchFamily="49" charset="0"/>
              </a:rPr>
              <a:t>{}</a:t>
            </a:r>
          </a:p>
        </p:txBody>
      </p:sp>
      <p:sp>
        <p:nvSpPr>
          <p:cNvPr id="34" name="Rectangle 33">
            <a:extLst>
              <a:ext uri="{FF2B5EF4-FFF2-40B4-BE49-F238E27FC236}">
                <a16:creationId xmlns:a16="http://schemas.microsoft.com/office/drawing/2014/main" id="{2B404ACE-04D5-4E29-A152-5917A8B57BFC}"/>
              </a:ext>
            </a:extLst>
          </p:cNvPr>
          <p:cNvSpPr/>
          <p:nvPr/>
        </p:nvSpPr>
        <p:spPr>
          <a:xfrm>
            <a:off x="4033599"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Simbolic Link</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"\\DosDevices\\MyKernelDriver"</a:t>
            </a:r>
            <a:endParaRPr lang="en-US">
              <a:latin typeface="Consolas" panose="020B0609020204030204" pitchFamily="49" charset="0"/>
            </a:endParaRPr>
          </a:p>
        </p:txBody>
      </p:sp>
      <p:sp>
        <p:nvSpPr>
          <p:cNvPr id="35" name="Rectangle 34">
            <a:extLst>
              <a:ext uri="{FF2B5EF4-FFF2-40B4-BE49-F238E27FC236}">
                <a16:creationId xmlns:a16="http://schemas.microsoft.com/office/drawing/2014/main" id="{24D98E04-79D5-4B99-92E2-8590E3EEE1EF}"/>
              </a:ext>
            </a:extLst>
          </p:cNvPr>
          <p:cNvSpPr/>
          <p:nvPr/>
        </p:nvSpPr>
        <p:spPr>
          <a:xfrm>
            <a:off x="6307668" y="4169651"/>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Device Object</a:t>
            </a:r>
          </a:p>
          <a:p>
            <a:pPr algn="ctr"/>
            <a:endParaRPr lang="en-US" sz="800">
              <a:solidFill>
                <a:srgbClr val="CE9178"/>
              </a:solidFill>
              <a:latin typeface="Consolas" panose="020B0609020204030204" pitchFamily="49" charset="0"/>
            </a:endParaRPr>
          </a:p>
          <a:p>
            <a:pPr algn="ctr"/>
            <a:r>
              <a:rPr lang="en-US" sz="800">
                <a:solidFill>
                  <a:srgbClr val="CE9178"/>
                </a:solidFill>
                <a:latin typeface="Consolas" panose="020B0609020204030204" pitchFamily="49" charset="0"/>
              </a:rPr>
              <a:t>"\\Device\\MyKernelDriver"</a:t>
            </a:r>
            <a:endParaRPr lang="en-US"/>
          </a:p>
        </p:txBody>
      </p:sp>
      <p:sp>
        <p:nvSpPr>
          <p:cNvPr id="36" name="Rectangle 35">
            <a:extLst>
              <a:ext uri="{FF2B5EF4-FFF2-40B4-BE49-F238E27FC236}">
                <a16:creationId xmlns:a16="http://schemas.microsoft.com/office/drawing/2014/main" id="{08DDE9D1-9B19-4DE1-B49C-6E6D9BE8131A}"/>
              </a:ext>
            </a:extLst>
          </p:cNvPr>
          <p:cNvSpPr/>
          <p:nvPr/>
        </p:nvSpPr>
        <p:spPr>
          <a:xfrm>
            <a:off x="6307668" y="2564156"/>
            <a:ext cx="1850734" cy="864844"/>
          </a:xfrm>
          <a:prstGeom prst="rect">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Handle IRP</a:t>
            </a:r>
          </a:p>
          <a:p>
            <a:pPr algn="ctr"/>
            <a:endParaRPr lang="en-US" sz="800">
              <a:solidFill>
                <a:srgbClr val="FFC000"/>
              </a:solidFill>
              <a:latin typeface="Consolas" panose="020B0609020204030204" pitchFamily="49" charset="0"/>
            </a:endParaRPr>
          </a:p>
          <a:p>
            <a:pPr algn="ctr"/>
            <a:r>
              <a:rPr lang="en-US" sz="800">
                <a:solidFill>
                  <a:srgbClr val="FFC000"/>
                </a:solidFill>
                <a:latin typeface="Consolas" panose="020B0609020204030204" pitchFamily="49" charset="0"/>
              </a:rPr>
              <a:t>IRP_MJ_DEVICE_CONTROL</a:t>
            </a:r>
            <a:endParaRPr lang="en-US"/>
          </a:p>
        </p:txBody>
      </p:sp>
      <p:cxnSp>
        <p:nvCxnSpPr>
          <p:cNvPr id="49" name="Connector: Elbow 48">
            <a:extLst>
              <a:ext uri="{FF2B5EF4-FFF2-40B4-BE49-F238E27FC236}">
                <a16:creationId xmlns:a16="http://schemas.microsoft.com/office/drawing/2014/main" id="{D625B207-C7B7-4BE9-877C-5C17305BD2EB}"/>
              </a:ext>
            </a:extLst>
          </p:cNvPr>
          <p:cNvCxnSpPr>
            <a:cxnSpLocks/>
            <a:stCxn id="16" idx="3"/>
            <a:endCxn id="32" idx="1"/>
          </p:cNvCxnSpPr>
          <p:nvPr/>
        </p:nvCxnSpPr>
        <p:spPr>
          <a:xfrm flipV="1">
            <a:off x="3680863" y="2996578"/>
            <a:ext cx="352736" cy="1116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33F90AA-161D-4A69-9616-2714AD8AB770}"/>
              </a:ext>
            </a:extLst>
          </p:cNvPr>
          <p:cNvCxnSpPr>
            <a:stCxn id="32" idx="2"/>
            <a:endCxn id="34" idx="0"/>
          </p:cNvCxnSpPr>
          <p:nvPr/>
        </p:nvCxnSpPr>
        <p:spPr>
          <a:xfrm>
            <a:off x="4958966"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5F73EFD-4870-4CFE-97B6-2EE8E18C8702}"/>
              </a:ext>
            </a:extLst>
          </p:cNvPr>
          <p:cNvCxnSpPr>
            <a:stCxn id="34" idx="2"/>
            <a:endCxn id="35" idx="2"/>
          </p:cNvCxnSpPr>
          <p:nvPr/>
        </p:nvCxnSpPr>
        <p:spPr>
          <a:xfrm rot="16200000" flipH="1">
            <a:off x="6096000" y="3897460"/>
            <a:ext cx="12700" cy="227406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D800AAF-14B9-4DC7-8F35-110698E8E45F}"/>
              </a:ext>
            </a:extLst>
          </p:cNvPr>
          <p:cNvCxnSpPr>
            <a:stCxn id="35" idx="0"/>
            <a:endCxn id="36" idx="2"/>
          </p:cNvCxnSpPr>
          <p:nvPr/>
        </p:nvCxnSpPr>
        <p:spPr>
          <a:xfrm flipV="1">
            <a:off x="7233035" y="3429000"/>
            <a:ext cx="0" cy="74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D8CA28F-ED88-44BF-8B70-9078B047DD5A}"/>
              </a:ext>
            </a:extLst>
          </p:cNvPr>
          <p:cNvCxnSpPr>
            <a:cxnSpLocks/>
            <a:stCxn id="36" idx="3"/>
            <a:endCxn id="25" idx="1"/>
          </p:cNvCxnSpPr>
          <p:nvPr/>
        </p:nvCxnSpPr>
        <p:spPr>
          <a:xfrm>
            <a:off x="8158402" y="2996578"/>
            <a:ext cx="352735" cy="111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23BADDB-47AB-4EE2-80CD-AF306001BD29}"/>
              </a:ext>
            </a:extLst>
          </p:cNvPr>
          <p:cNvCxnSpPr>
            <a:cxnSpLocks/>
          </p:cNvCxnSpPr>
          <p:nvPr/>
        </p:nvCxnSpPr>
        <p:spPr>
          <a:xfrm>
            <a:off x="3544097" y="2342014"/>
            <a:ext cx="5003003"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55438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Proccesses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286923"/>
          </a:xfrm>
        </p:spPr>
        <p:txBody>
          <a:bodyPr>
            <a:normAutofit/>
          </a:bodyPr>
          <a:lstStyle/>
          <a:p>
            <a:pPr marL="0" indent="0" algn="ctr">
              <a:buNone/>
            </a:pPr>
            <a:r>
              <a:rPr lang="en-US" sz="2500">
                <a:solidFill>
                  <a:schemeClr val="bg1"/>
                </a:solidFill>
              </a:rPr>
              <a:t>“Windows maintains a doubly linked list of active processes in (LIST_ENTRY) EPROCESS-&gt;ActiveProcessLinks. Unlink a process from the chain, and it disappears from user-mode enumeration.”</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B76615"/>
            </a:outerShdw>
          </a:effectLst>
        </p:spPr>
      </p:pic>
      <p:sp>
        <p:nvSpPr>
          <p:cNvPr id="11" name="Rectangle 10">
            <a:extLst>
              <a:ext uri="{FF2B5EF4-FFF2-40B4-BE49-F238E27FC236}">
                <a16:creationId xmlns:a16="http://schemas.microsoft.com/office/drawing/2014/main" id="{E5A1E277-870A-4984-93E6-CF5C61FB7F75}"/>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174A785-D68D-4B7A-B719-1686D7DF9B23}"/>
              </a:ext>
            </a:extLst>
          </p:cNvPr>
          <p:cNvSpPr txBox="1"/>
          <p:nvPr/>
        </p:nvSpPr>
        <p:spPr>
          <a:xfrm>
            <a:off x="2236887" y="277091"/>
            <a:ext cx="473206" cy="707886"/>
          </a:xfrm>
          <a:prstGeom prst="rect">
            <a:avLst/>
          </a:prstGeom>
          <a:noFill/>
        </p:spPr>
        <p:txBody>
          <a:bodyPr wrap="none" rtlCol="0">
            <a:spAutoFit/>
          </a:bodyPr>
          <a:lstStyle/>
          <a:p>
            <a:r>
              <a:rPr lang="en-US" sz="4000" b="1">
                <a:solidFill>
                  <a:schemeClr val="bg1"/>
                </a:solidFill>
              </a:rPr>
              <a:t>II</a:t>
            </a:r>
          </a:p>
        </p:txBody>
      </p:sp>
      <p:sp>
        <p:nvSpPr>
          <p:cNvPr id="52" name="TextBox 51">
            <a:extLst>
              <a:ext uri="{FF2B5EF4-FFF2-40B4-BE49-F238E27FC236}">
                <a16:creationId xmlns:a16="http://schemas.microsoft.com/office/drawing/2014/main" id="{0879FCC6-53F5-449F-AB56-6C843FFF2BEE}"/>
              </a:ext>
            </a:extLst>
          </p:cNvPr>
          <p:cNvSpPr txBox="1"/>
          <p:nvPr/>
        </p:nvSpPr>
        <p:spPr>
          <a:xfrm>
            <a:off x="5348661"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3" name="Rectangle 52">
            <a:extLst>
              <a:ext uri="{FF2B5EF4-FFF2-40B4-BE49-F238E27FC236}">
                <a16:creationId xmlns:a16="http://schemas.microsoft.com/office/drawing/2014/main" id="{7A6C6513-EB40-46FB-A932-9D64982F0A9B}"/>
              </a:ext>
            </a:extLst>
          </p:cNvPr>
          <p:cNvSpPr/>
          <p:nvPr/>
        </p:nvSpPr>
        <p:spPr>
          <a:xfrm>
            <a:off x="5410712"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88B56D1-12D7-481A-8846-8BC4C92CA287}"/>
              </a:ext>
            </a:extLst>
          </p:cNvPr>
          <p:cNvSpPr/>
          <p:nvPr/>
        </p:nvSpPr>
        <p:spPr>
          <a:xfrm>
            <a:off x="6329742"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1BDD16-7D39-45EE-9810-CD5F426AA45D}"/>
              </a:ext>
            </a:extLst>
          </p:cNvPr>
          <p:cNvSpPr/>
          <p:nvPr/>
        </p:nvSpPr>
        <p:spPr>
          <a:xfrm>
            <a:off x="6329742"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86E697E-7794-4588-97D0-16C90AB5595B}"/>
              </a:ext>
            </a:extLst>
          </p:cNvPr>
          <p:cNvSpPr txBox="1"/>
          <p:nvPr/>
        </p:nvSpPr>
        <p:spPr>
          <a:xfrm>
            <a:off x="6970768"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59" name="Rectangle 58">
            <a:extLst>
              <a:ext uri="{FF2B5EF4-FFF2-40B4-BE49-F238E27FC236}">
                <a16:creationId xmlns:a16="http://schemas.microsoft.com/office/drawing/2014/main" id="{EC2D97E3-6120-4019-BB54-73F8ABDD63D2}"/>
              </a:ext>
            </a:extLst>
          </p:cNvPr>
          <p:cNvSpPr/>
          <p:nvPr/>
        </p:nvSpPr>
        <p:spPr>
          <a:xfrm>
            <a:off x="7032819" y="4585133"/>
            <a:ext cx="1268973" cy="1820465"/>
          </a:xfrm>
          <a:prstGeom prst="rect">
            <a:avLst/>
          </a:prstGeom>
          <a:noFill/>
          <a:ln>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97D4788-6BE4-4BD6-9ACE-E49C8AF93B52}"/>
              </a:ext>
            </a:extLst>
          </p:cNvPr>
          <p:cNvSpPr/>
          <p:nvPr/>
        </p:nvSpPr>
        <p:spPr>
          <a:xfrm>
            <a:off x="7951849"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DC7DE72-28F1-4CEA-9D06-ED604FF42507}"/>
              </a:ext>
            </a:extLst>
          </p:cNvPr>
          <p:cNvSpPr/>
          <p:nvPr/>
        </p:nvSpPr>
        <p:spPr>
          <a:xfrm>
            <a:off x="7951849"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13F42B-1183-45B9-AE88-E89EFC08F124}"/>
              </a:ext>
            </a:extLst>
          </p:cNvPr>
          <p:cNvSpPr txBox="1"/>
          <p:nvPr/>
        </p:nvSpPr>
        <p:spPr>
          <a:xfrm>
            <a:off x="37134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65" name="Rectangle 64">
            <a:extLst>
              <a:ext uri="{FF2B5EF4-FFF2-40B4-BE49-F238E27FC236}">
                <a16:creationId xmlns:a16="http://schemas.microsoft.com/office/drawing/2014/main" id="{BC5B075A-1048-4998-B379-37DC02537361}"/>
              </a:ext>
            </a:extLst>
          </p:cNvPr>
          <p:cNvSpPr/>
          <p:nvPr/>
        </p:nvSpPr>
        <p:spPr>
          <a:xfrm>
            <a:off x="37755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D752C75-7522-48B4-8A6E-FBE3B0A046D1}"/>
              </a:ext>
            </a:extLst>
          </p:cNvPr>
          <p:cNvSpPr/>
          <p:nvPr/>
        </p:nvSpPr>
        <p:spPr>
          <a:xfrm>
            <a:off x="46945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73E18FC-3170-4524-8132-170F6CDB97A3}"/>
              </a:ext>
            </a:extLst>
          </p:cNvPr>
          <p:cNvSpPr/>
          <p:nvPr/>
        </p:nvSpPr>
        <p:spPr>
          <a:xfrm>
            <a:off x="46945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50251F4-3917-47C5-84B3-586A2B9F9397}"/>
              </a:ext>
            </a:extLst>
          </p:cNvPr>
          <p:cNvSpPr txBox="1"/>
          <p:nvPr/>
        </p:nvSpPr>
        <p:spPr>
          <a:xfrm>
            <a:off x="8592875"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2" name="Rectangle 71">
            <a:extLst>
              <a:ext uri="{FF2B5EF4-FFF2-40B4-BE49-F238E27FC236}">
                <a16:creationId xmlns:a16="http://schemas.microsoft.com/office/drawing/2014/main" id="{D82EA73F-C303-4762-B4AD-F6641C76D23E}"/>
              </a:ext>
            </a:extLst>
          </p:cNvPr>
          <p:cNvSpPr/>
          <p:nvPr/>
        </p:nvSpPr>
        <p:spPr>
          <a:xfrm>
            <a:off x="8654926"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EF5B3EB-511F-4CF8-B16B-9D18099643DB}"/>
              </a:ext>
            </a:extLst>
          </p:cNvPr>
          <p:cNvSpPr/>
          <p:nvPr/>
        </p:nvSpPr>
        <p:spPr>
          <a:xfrm>
            <a:off x="9573956"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16602D0-8484-4D6A-A356-4B3934FF635C}"/>
              </a:ext>
            </a:extLst>
          </p:cNvPr>
          <p:cNvSpPr/>
          <p:nvPr/>
        </p:nvSpPr>
        <p:spPr>
          <a:xfrm>
            <a:off x="9573956"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EDED2269-2C1F-41BB-BA43-2A76448E1C5A}"/>
              </a:ext>
            </a:extLst>
          </p:cNvPr>
          <p:cNvSpPr txBox="1"/>
          <p:nvPr/>
        </p:nvSpPr>
        <p:spPr>
          <a:xfrm>
            <a:off x="2139493" y="4620494"/>
            <a:ext cx="1406154" cy="1785104"/>
          </a:xfrm>
          <a:prstGeom prst="rect">
            <a:avLst/>
          </a:prstGeom>
          <a:noFill/>
        </p:spPr>
        <p:txBody>
          <a:bodyPr wrap="square" rtlCol="0">
            <a:spAutoFit/>
          </a:bodyPr>
          <a:lstStyle/>
          <a:p>
            <a:r>
              <a:rPr lang="en-US" sz="1000">
                <a:solidFill>
                  <a:srgbClr val="00B0F0"/>
                </a:solidFill>
                <a:latin typeface="Comic Sans MS" panose="030F0702030302020204" pitchFamily="66" charset="0"/>
              </a:rPr>
              <a:t>struct</a:t>
            </a:r>
            <a:r>
              <a:rPr lang="en-US" sz="1000">
                <a:solidFill>
                  <a:schemeClr val="bg2"/>
                </a:solidFill>
                <a:latin typeface="Comic Sans MS" panose="030F0702030302020204" pitchFamily="66" charset="0"/>
              </a:rPr>
              <a:t> </a:t>
            </a:r>
            <a:r>
              <a:rPr lang="en-US" sz="1200" b="1">
                <a:solidFill>
                  <a:schemeClr val="bg2"/>
                </a:solidFill>
                <a:latin typeface="Comic Sans MS" panose="030F0702030302020204" pitchFamily="66" charset="0"/>
              </a:rPr>
              <a:t>EPROCESS</a:t>
            </a:r>
          </a:p>
          <a:p>
            <a:r>
              <a:rPr lang="en-US" sz="1200">
                <a:solidFill>
                  <a:schemeClr val="bg2"/>
                </a:solidFill>
                <a:latin typeface="Comic Sans MS" panose="030F0702030302020204" pitchFamily="66" charset="0"/>
              </a:rPr>
              <a:t>{</a:t>
            </a:r>
          </a:p>
          <a:p>
            <a:r>
              <a:rPr lang="en-US" sz="12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r>
              <a:rPr lang="en-US" sz="1000">
                <a:solidFill>
                  <a:schemeClr val="bg2"/>
                </a:solidFill>
                <a:latin typeface="Comic Sans MS" panose="030F0702030302020204" pitchFamily="66" charset="0"/>
              </a:rPr>
              <a:t>LIST_ENTRY </a:t>
            </a:r>
            <a:r>
              <a:rPr lang="en-US" sz="700" u="sng">
                <a:solidFill>
                  <a:srgbClr val="00B050"/>
                </a:solidFill>
                <a:latin typeface="Comic Sans MS" panose="030F0702030302020204" pitchFamily="66" charset="0"/>
              </a:rPr>
              <a:t>0x1d8</a:t>
            </a:r>
            <a:endParaRPr lang="en-US" sz="1000" u="sng">
              <a:solidFill>
                <a:srgbClr val="00B050"/>
              </a:solidFill>
              <a:latin typeface="Comic Sans MS" panose="030F0702030302020204" pitchFamily="66" charset="0"/>
            </a:endParaRPr>
          </a:p>
          <a:p>
            <a:r>
              <a:rPr lang="en-US" sz="1000">
                <a:solidFill>
                  <a:schemeClr val="bg2"/>
                </a:solidFill>
                <a:latin typeface="Comic Sans MS" panose="030F0702030302020204" pitchFamily="66" charset="0"/>
              </a:rPr>
              <a:t>  {</a:t>
            </a:r>
          </a:p>
          <a:p>
            <a:r>
              <a:rPr lang="en-US" sz="1000">
                <a:solidFill>
                  <a:schemeClr val="bg2"/>
                </a:solidFill>
                <a:latin typeface="Comic Sans MS" panose="030F0702030302020204" pitchFamily="66" charset="0"/>
              </a:rPr>
              <a:t>     </a:t>
            </a:r>
            <a:r>
              <a:rPr lang="en-US" sz="1000">
                <a:solidFill>
                  <a:srgbClr val="92D050"/>
                </a:solidFill>
                <a:latin typeface="Comic Sans MS" panose="030F0702030302020204" pitchFamily="66" charset="0"/>
              </a:rPr>
              <a:t>FLINK</a:t>
            </a:r>
          </a:p>
          <a:p>
            <a:r>
              <a:rPr lang="en-US" sz="1000">
                <a:solidFill>
                  <a:srgbClr val="92D050"/>
                </a:solidFill>
                <a:latin typeface="Comic Sans MS" panose="030F0702030302020204" pitchFamily="66" charset="0"/>
              </a:rPr>
              <a:t>     BLINK</a:t>
            </a:r>
          </a:p>
          <a:p>
            <a:r>
              <a:rPr lang="en-US" sz="1000">
                <a:solidFill>
                  <a:schemeClr val="bg2"/>
                </a:solidFill>
                <a:latin typeface="Comic Sans MS" panose="030F0702030302020204" pitchFamily="66" charset="0"/>
              </a:rPr>
              <a:t>  }</a:t>
            </a:r>
          </a:p>
          <a:p>
            <a:r>
              <a:rPr lang="en-US" sz="1100">
                <a:solidFill>
                  <a:schemeClr val="bg2"/>
                </a:solidFill>
                <a:latin typeface="Comic Sans MS" panose="030F0702030302020204" pitchFamily="66" charset="0"/>
              </a:rPr>
              <a:t>  …</a:t>
            </a:r>
            <a:endParaRPr lang="en-US" sz="1400">
              <a:solidFill>
                <a:schemeClr val="bg2"/>
              </a:solidFill>
              <a:latin typeface="Comic Sans MS" panose="030F0702030302020204" pitchFamily="66" charset="0"/>
            </a:endParaRPr>
          </a:p>
          <a:p>
            <a:r>
              <a:rPr lang="en-US" sz="1200">
                <a:solidFill>
                  <a:schemeClr val="bg2"/>
                </a:solidFill>
                <a:latin typeface="Comic Sans MS" panose="030F0702030302020204" pitchFamily="66" charset="0"/>
              </a:rPr>
              <a:t>}</a:t>
            </a:r>
          </a:p>
        </p:txBody>
      </p:sp>
      <p:sp>
        <p:nvSpPr>
          <p:cNvPr id="76" name="Rectangle 75">
            <a:extLst>
              <a:ext uri="{FF2B5EF4-FFF2-40B4-BE49-F238E27FC236}">
                <a16:creationId xmlns:a16="http://schemas.microsoft.com/office/drawing/2014/main" id="{32C9FF17-AF1B-4B37-A74C-AE14E2C10252}"/>
              </a:ext>
            </a:extLst>
          </p:cNvPr>
          <p:cNvSpPr/>
          <p:nvPr/>
        </p:nvSpPr>
        <p:spPr>
          <a:xfrm>
            <a:off x="2201544" y="4585133"/>
            <a:ext cx="1268973" cy="1820465"/>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B3E7FC2-DBCA-4A4F-B887-FC289BD39613}"/>
              </a:ext>
            </a:extLst>
          </p:cNvPr>
          <p:cNvSpPr/>
          <p:nvPr/>
        </p:nvSpPr>
        <p:spPr>
          <a:xfrm>
            <a:off x="3120574" y="5579085"/>
            <a:ext cx="174172" cy="15965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3682A65-253D-4A7E-8C83-C844D9FC5034}"/>
              </a:ext>
            </a:extLst>
          </p:cNvPr>
          <p:cNvSpPr/>
          <p:nvPr/>
        </p:nvSpPr>
        <p:spPr>
          <a:xfrm>
            <a:off x="3120574" y="5766696"/>
            <a:ext cx="174172" cy="1596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Connector: Elbow 164">
            <a:extLst>
              <a:ext uri="{FF2B5EF4-FFF2-40B4-BE49-F238E27FC236}">
                <a16:creationId xmlns:a16="http://schemas.microsoft.com/office/drawing/2014/main" id="{77033F4F-8FF2-4DC9-9436-0DF7EE18B4A3}"/>
              </a:ext>
            </a:extLst>
          </p:cNvPr>
          <p:cNvCxnSpPr>
            <a:stCxn id="67" idx="3"/>
            <a:endCxn id="55" idx="0"/>
          </p:cNvCxnSpPr>
          <p:nvPr/>
        </p:nvCxnSpPr>
        <p:spPr>
          <a:xfrm flipV="1">
            <a:off x="4868728" y="5579085"/>
            <a:ext cx="1548100" cy="79829"/>
          </a:xfrm>
          <a:prstGeom prst="bentConnector4">
            <a:avLst>
              <a:gd name="adj1" fmla="val 22928"/>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Connector: Elbow 168">
            <a:extLst>
              <a:ext uri="{FF2B5EF4-FFF2-40B4-BE49-F238E27FC236}">
                <a16:creationId xmlns:a16="http://schemas.microsoft.com/office/drawing/2014/main" id="{CC4627FB-FA6E-4F2C-B910-98FE9702C4BB}"/>
              </a:ext>
            </a:extLst>
          </p:cNvPr>
          <p:cNvCxnSpPr>
            <a:stCxn id="77" idx="3"/>
            <a:endCxn id="67" idx="0"/>
          </p:cNvCxnSpPr>
          <p:nvPr/>
        </p:nvCxnSpPr>
        <p:spPr>
          <a:xfrm flipV="1">
            <a:off x="3294746" y="5579085"/>
            <a:ext cx="1486896" cy="79829"/>
          </a:xfrm>
          <a:prstGeom prst="bentConnector4">
            <a:avLst>
              <a:gd name="adj1" fmla="val 22089"/>
              <a:gd name="adj2" fmla="val 346590"/>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Connector: Elbow 172">
            <a:extLst>
              <a:ext uri="{FF2B5EF4-FFF2-40B4-BE49-F238E27FC236}">
                <a16:creationId xmlns:a16="http://schemas.microsoft.com/office/drawing/2014/main" id="{33D3C089-0C85-4227-B6DC-8AD08AD754AB}"/>
              </a:ext>
            </a:extLst>
          </p:cNvPr>
          <p:cNvCxnSpPr>
            <a:stCxn id="55" idx="3"/>
            <a:endCxn id="73" idx="0"/>
          </p:cNvCxnSpPr>
          <p:nvPr/>
        </p:nvCxnSpPr>
        <p:spPr>
          <a:xfrm flipV="1">
            <a:off x="6503914" y="5579085"/>
            <a:ext cx="3157128" cy="79829"/>
          </a:xfrm>
          <a:prstGeom prst="bentConnector4">
            <a:avLst>
              <a:gd name="adj1" fmla="val 11110"/>
              <a:gd name="adj2" fmla="val 34261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1903D0BC-5DC9-4D65-9843-578F4588236E}"/>
              </a:ext>
            </a:extLst>
          </p:cNvPr>
          <p:cNvCxnSpPr>
            <a:stCxn id="73" idx="3"/>
            <a:endCxn id="77" idx="0"/>
          </p:cNvCxnSpPr>
          <p:nvPr/>
        </p:nvCxnSpPr>
        <p:spPr>
          <a:xfrm flipH="1" flipV="1">
            <a:off x="3207660" y="5579085"/>
            <a:ext cx="6540468" cy="79829"/>
          </a:xfrm>
          <a:prstGeom prst="bentConnector4">
            <a:avLst>
              <a:gd name="adj1" fmla="val -5048"/>
              <a:gd name="adj2" fmla="val 1579538"/>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7" name="Connector: Elbow 186">
            <a:extLst>
              <a:ext uri="{FF2B5EF4-FFF2-40B4-BE49-F238E27FC236}">
                <a16:creationId xmlns:a16="http://schemas.microsoft.com/office/drawing/2014/main" id="{A090D484-EC46-497A-A668-4C8C15B568CB}"/>
              </a:ext>
            </a:extLst>
          </p:cNvPr>
          <p:cNvCxnSpPr>
            <a:stCxn id="69" idx="1"/>
            <a:endCxn id="78" idx="2"/>
          </p:cNvCxnSpPr>
          <p:nvPr/>
        </p:nvCxnSpPr>
        <p:spPr>
          <a:xfrm rot="10800000" flipV="1">
            <a:off x="3207660" y="5846525"/>
            <a:ext cx="1486896" cy="79828"/>
          </a:xfrm>
          <a:prstGeom prst="bentConnector4">
            <a:avLst>
              <a:gd name="adj1" fmla="val 71557"/>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1" name="Connector: Elbow 190">
            <a:extLst>
              <a:ext uri="{FF2B5EF4-FFF2-40B4-BE49-F238E27FC236}">
                <a16:creationId xmlns:a16="http://schemas.microsoft.com/office/drawing/2014/main" id="{004B31E9-7AE6-4DAE-B86E-EC7AC8CDB922}"/>
              </a:ext>
            </a:extLst>
          </p:cNvPr>
          <p:cNvCxnSpPr>
            <a:stCxn id="56" idx="1"/>
            <a:endCxn id="69" idx="2"/>
          </p:cNvCxnSpPr>
          <p:nvPr/>
        </p:nvCxnSpPr>
        <p:spPr>
          <a:xfrm rot="10800000" flipV="1">
            <a:off x="4781642" y="5846525"/>
            <a:ext cx="1548100" cy="79828"/>
          </a:xfrm>
          <a:prstGeom prst="bentConnector4">
            <a:avLst>
              <a:gd name="adj1" fmla="val 71251"/>
              <a:gd name="adj2" fmla="val 386366"/>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6" name="Connector: Elbow 195">
            <a:extLst>
              <a:ext uri="{FF2B5EF4-FFF2-40B4-BE49-F238E27FC236}">
                <a16:creationId xmlns:a16="http://schemas.microsoft.com/office/drawing/2014/main" id="{02D06F97-F874-46DC-A5BC-B6478307C0A1}"/>
              </a:ext>
            </a:extLst>
          </p:cNvPr>
          <p:cNvCxnSpPr>
            <a:stCxn id="74" idx="1"/>
            <a:endCxn id="56" idx="2"/>
          </p:cNvCxnSpPr>
          <p:nvPr/>
        </p:nvCxnSpPr>
        <p:spPr>
          <a:xfrm rot="10800000" flipV="1">
            <a:off x="6416828" y="5846525"/>
            <a:ext cx="3157128" cy="79828"/>
          </a:xfrm>
          <a:prstGeom prst="bentConnector4">
            <a:avLst>
              <a:gd name="adj1" fmla="val 34139"/>
              <a:gd name="adj2" fmla="val 38636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367F0C4-DFF9-464F-BE15-3A0663B9F47D}"/>
              </a:ext>
            </a:extLst>
          </p:cNvPr>
          <p:cNvCxnSpPr>
            <a:stCxn id="78" idx="1"/>
            <a:endCxn id="74" idx="2"/>
          </p:cNvCxnSpPr>
          <p:nvPr/>
        </p:nvCxnSpPr>
        <p:spPr>
          <a:xfrm rot="10800000" flipH="1" flipV="1">
            <a:off x="3120574" y="5846525"/>
            <a:ext cx="6540468" cy="79828"/>
          </a:xfrm>
          <a:prstGeom prst="bentConnector4">
            <a:avLst>
              <a:gd name="adj1" fmla="val -3495"/>
              <a:gd name="adj2" fmla="val 879551"/>
            </a:avLst>
          </a:prstGeom>
          <a:ln>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2" name="Connector: Elbow 201">
            <a:extLst>
              <a:ext uri="{FF2B5EF4-FFF2-40B4-BE49-F238E27FC236}">
                <a16:creationId xmlns:a16="http://schemas.microsoft.com/office/drawing/2014/main" id="{56EE29DC-CBE6-4169-A738-D6AA8385B7D9}"/>
              </a:ext>
            </a:extLst>
          </p:cNvPr>
          <p:cNvCxnSpPr>
            <a:stCxn id="60" idx="3"/>
            <a:endCxn id="60" idx="0"/>
          </p:cNvCxnSpPr>
          <p:nvPr/>
        </p:nvCxnSpPr>
        <p:spPr>
          <a:xfrm flipH="1" flipV="1">
            <a:off x="8038935" y="5579085"/>
            <a:ext cx="87086" cy="79829"/>
          </a:xfrm>
          <a:prstGeom prst="bentConnector4">
            <a:avLst>
              <a:gd name="adj1" fmla="val -77777"/>
              <a:gd name="adj2" fmla="val 253786"/>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D55A951-8621-44E4-8014-E8067BCC66E1}"/>
              </a:ext>
            </a:extLst>
          </p:cNvPr>
          <p:cNvCxnSpPr>
            <a:stCxn id="61" idx="1"/>
            <a:endCxn id="60" idx="1"/>
          </p:cNvCxnSpPr>
          <p:nvPr/>
        </p:nvCxnSpPr>
        <p:spPr>
          <a:xfrm rot="10800000">
            <a:off x="7951849" y="5658915"/>
            <a:ext cx="12700" cy="187611"/>
          </a:xfrm>
          <a:prstGeom prst="bentConnector3">
            <a:avLst>
              <a:gd name="adj1" fmla="val 1266669"/>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34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Keylogger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800">
                <a:solidFill>
                  <a:schemeClr val="bg1"/>
                </a:solidFill>
              </a:rPr>
              <a:t>“Keystroke interception in kernel mode: The Windows keyboard driver stack routes all keystrokes through a device object called \Device\KeyboardClass0. By attaching a driver to this device and registering a CompletionRoutine, we can capture raw keystroke data before it propagates to user-mode applications like text editors or browsers.”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FFC00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17477" cy="707886"/>
          </a:xfrm>
          <a:prstGeom prst="rect">
            <a:avLst/>
          </a:prstGeom>
          <a:noFill/>
        </p:spPr>
        <p:txBody>
          <a:bodyPr wrap="none" rtlCol="0">
            <a:spAutoFit/>
          </a:bodyPr>
          <a:lstStyle/>
          <a:p>
            <a:r>
              <a:rPr lang="en-US" sz="4000" b="1">
                <a:solidFill>
                  <a:schemeClr val="bg1"/>
                </a:solidFill>
              </a:rPr>
              <a:t>III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2ADC2A-7D32-4D2F-A6CF-4744D30460AF}"/>
              </a:ext>
            </a:extLst>
          </p:cNvPr>
          <p:cNvSpPr/>
          <p:nvPr/>
        </p:nvSpPr>
        <p:spPr>
          <a:xfrm>
            <a:off x="1881805" y="4194892"/>
            <a:ext cx="2581977" cy="916118"/>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Class Driver</a:t>
            </a:r>
          </a:p>
          <a:p>
            <a:pPr algn="ctr"/>
            <a:r>
              <a:rPr lang="en-US" sz="1400"/>
              <a:t>(kbdclass.sys)</a:t>
            </a:r>
          </a:p>
          <a:p>
            <a:pPr algn="ctr"/>
            <a:r>
              <a:rPr lang="en-US" sz="1400">
                <a:solidFill>
                  <a:srgbClr val="FFFF00"/>
                </a:solidFill>
              </a:rPr>
              <a:t>\Device\KeyboardClass0</a:t>
            </a:r>
          </a:p>
        </p:txBody>
      </p:sp>
      <p:sp>
        <p:nvSpPr>
          <p:cNvPr id="34" name="Rectangle 33">
            <a:extLst>
              <a:ext uri="{FF2B5EF4-FFF2-40B4-BE49-F238E27FC236}">
                <a16:creationId xmlns:a16="http://schemas.microsoft.com/office/drawing/2014/main" id="{8D1DEFED-B272-4EA9-83D2-373C1B28D91D}"/>
              </a:ext>
            </a:extLst>
          </p:cNvPr>
          <p:cNvSpPr/>
          <p:nvPr/>
        </p:nvSpPr>
        <p:spPr>
          <a:xfrm>
            <a:off x="7728220" y="4194892"/>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Port Driver</a:t>
            </a:r>
          </a:p>
          <a:p>
            <a:pPr algn="ctr"/>
            <a:r>
              <a:rPr lang="en-US" sz="1400"/>
              <a:t>(i8042prt.sys)</a:t>
            </a:r>
          </a:p>
        </p:txBody>
      </p:sp>
      <p:sp>
        <p:nvSpPr>
          <p:cNvPr id="36" name="Rectangle 35">
            <a:extLst>
              <a:ext uri="{FF2B5EF4-FFF2-40B4-BE49-F238E27FC236}">
                <a16:creationId xmlns:a16="http://schemas.microsoft.com/office/drawing/2014/main" id="{B68F0A98-F6B2-4234-AD15-7BAEB9B7001B}"/>
              </a:ext>
            </a:extLst>
          </p:cNvPr>
          <p:cNvSpPr/>
          <p:nvPr/>
        </p:nvSpPr>
        <p:spPr>
          <a:xfrm>
            <a:off x="7728218"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Physical Keyboard</a:t>
            </a:r>
          </a:p>
        </p:txBody>
      </p:sp>
      <p:sp>
        <p:nvSpPr>
          <p:cNvPr id="37" name="Rectangle 36">
            <a:extLst>
              <a:ext uri="{FF2B5EF4-FFF2-40B4-BE49-F238E27FC236}">
                <a16:creationId xmlns:a16="http://schemas.microsoft.com/office/drawing/2014/main" id="{1FD1944C-002E-4BE4-BD23-CD3D5CD84425}"/>
              </a:ext>
            </a:extLst>
          </p:cNvPr>
          <p:cNvSpPr/>
          <p:nvPr/>
        </p:nvSpPr>
        <p:spPr>
          <a:xfrm>
            <a:off x="5007141" y="5008288"/>
            <a:ext cx="2581977" cy="5614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Keylogger Driver</a:t>
            </a:r>
          </a:p>
          <a:p>
            <a:pPr algn="ctr"/>
            <a:r>
              <a:rPr lang="en-US" sz="1400">
                <a:solidFill>
                  <a:srgbClr val="FFFF00"/>
                </a:solidFill>
              </a:rPr>
              <a:t>\Device\My Keylogger</a:t>
            </a:r>
          </a:p>
        </p:txBody>
      </p:sp>
      <p:sp>
        <p:nvSpPr>
          <p:cNvPr id="38" name="Rectangle 37">
            <a:extLst>
              <a:ext uri="{FF2B5EF4-FFF2-40B4-BE49-F238E27FC236}">
                <a16:creationId xmlns:a16="http://schemas.microsoft.com/office/drawing/2014/main" id="{FEE64605-96B4-46FB-9A02-2A16E0C6216E}"/>
              </a:ext>
            </a:extLst>
          </p:cNvPr>
          <p:cNvSpPr/>
          <p:nvPr/>
        </p:nvSpPr>
        <p:spPr>
          <a:xfrm>
            <a:off x="4805011" y="4474989"/>
            <a:ext cx="2581977" cy="561400"/>
          </a:xfrm>
          <a:prstGeom prst="rect">
            <a:avLst/>
          </a:prstGeom>
          <a:noFill/>
          <a:ln w="19050">
            <a:solidFill>
              <a:srgbClr val="B766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Keyboard Filter Drivers</a:t>
            </a:r>
          </a:p>
          <a:p>
            <a:pPr algn="ctr"/>
            <a:r>
              <a:rPr lang="en-US" sz="1400"/>
              <a:t>(Optional 1..N)</a:t>
            </a:r>
          </a:p>
        </p:txBody>
      </p:sp>
      <p:sp>
        <p:nvSpPr>
          <p:cNvPr id="40" name="TextBox 39">
            <a:extLst>
              <a:ext uri="{FF2B5EF4-FFF2-40B4-BE49-F238E27FC236}">
                <a16:creationId xmlns:a16="http://schemas.microsoft.com/office/drawing/2014/main" id="{58D51012-5AFF-4633-AC5D-08DD19C2FEF9}"/>
              </a:ext>
            </a:extLst>
          </p:cNvPr>
          <p:cNvSpPr txBox="1"/>
          <p:nvPr/>
        </p:nvSpPr>
        <p:spPr>
          <a:xfrm>
            <a:off x="4878258" y="5584968"/>
            <a:ext cx="2783481" cy="600164"/>
          </a:xfrm>
          <a:prstGeom prst="rect">
            <a:avLst/>
          </a:prstGeom>
          <a:noFill/>
        </p:spPr>
        <p:txBody>
          <a:bodyPr wrap="square" rtlCol="0">
            <a:spAutoFit/>
          </a:bodyPr>
          <a:lstStyle/>
          <a:p>
            <a:pPr algn="just"/>
            <a:r>
              <a:rPr lang="en-US" sz="1100">
                <a:solidFill>
                  <a:schemeClr val="bg1"/>
                </a:solidFill>
              </a:rPr>
              <a:t>Attached to intercept IRP_MJ_READ requests and set a CompletionRoutine  to capture keystroke data.</a:t>
            </a:r>
          </a:p>
        </p:txBody>
      </p:sp>
      <p:sp>
        <p:nvSpPr>
          <p:cNvPr id="69" name="Rectangle 68">
            <a:extLst>
              <a:ext uri="{FF2B5EF4-FFF2-40B4-BE49-F238E27FC236}">
                <a16:creationId xmlns:a16="http://schemas.microsoft.com/office/drawing/2014/main" id="{D3A7B6C9-D058-4F48-B7F5-445CB39F795B}"/>
              </a:ext>
            </a:extLst>
          </p:cNvPr>
          <p:cNvSpPr/>
          <p:nvPr/>
        </p:nvSpPr>
        <p:spPr>
          <a:xfrm>
            <a:off x="1881805" y="5999296"/>
            <a:ext cx="2581977" cy="5614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User Mode</a:t>
            </a:r>
          </a:p>
        </p:txBody>
      </p:sp>
      <p:cxnSp>
        <p:nvCxnSpPr>
          <p:cNvPr id="89" name="Straight Arrow Connector 88">
            <a:extLst>
              <a:ext uri="{FF2B5EF4-FFF2-40B4-BE49-F238E27FC236}">
                <a16:creationId xmlns:a16="http://schemas.microsoft.com/office/drawing/2014/main" id="{5E2382DD-1829-4069-B98B-725D699BFF25}"/>
              </a:ext>
            </a:extLst>
          </p:cNvPr>
          <p:cNvCxnSpPr>
            <a:cxnSpLocks/>
            <a:stCxn id="4" idx="2"/>
            <a:endCxn id="69" idx="0"/>
          </p:cNvCxnSpPr>
          <p:nvPr/>
        </p:nvCxnSpPr>
        <p:spPr>
          <a:xfrm>
            <a:off x="3172794" y="5111010"/>
            <a:ext cx="0" cy="88828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CB74A8D-6DDF-4560-8428-01604C245792}"/>
              </a:ext>
            </a:extLst>
          </p:cNvPr>
          <p:cNvCxnSpPr>
            <a:stCxn id="36" idx="0"/>
            <a:endCxn id="34" idx="2"/>
          </p:cNvCxnSpPr>
          <p:nvPr/>
        </p:nvCxnSpPr>
        <p:spPr>
          <a:xfrm flipV="1">
            <a:off x="9019207" y="4756292"/>
            <a:ext cx="2" cy="12430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FD4CDBDB-ADC4-43D4-8FD7-619F71B5A143}"/>
              </a:ext>
            </a:extLst>
          </p:cNvPr>
          <p:cNvCxnSpPr>
            <a:cxnSpLocks/>
            <a:endCxn id="38" idx="3"/>
          </p:cNvCxnSpPr>
          <p:nvPr/>
        </p:nvCxnSpPr>
        <p:spPr>
          <a:xfrm rot="10800000" flipV="1">
            <a:off x="7386988" y="4507897"/>
            <a:ext cx="341232" cy="247792"/>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6BF617D7-3D64-4DD5-BC87-6DA9AEEDD2F4}"/>
              </a:ext>
            </a:extLst>
          </p:cNvPr>
          <p:cNvCxnSpPr>
            <a:cxnSpLocks/>
            <a:stCxn id="38" idx="1"/>
            <a:endCxn id="4" idx="3"/>
          </p:cNvCxnSpPr>
          <p:nvPr/>
        </p:nvCxnSpPr>
        <p:spPr>
          <a:xfrm rot="10800000">
            <a:off x="4463783" y="4652951"/>
            <a:ext cx="341229" cy="102738"/>
          </a:xfrm>
          <a:prstGeom prst="bentConnector3">
            <a:avLst/>
          </a:prstGeom>
          <a:ln>
            <a:solidFill>
              <a:srgbClr val="B76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3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Control</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1697835"/>
          </a:xfrm>
        </p:spPr>
        <p:txBody>
          <a:bodyPr>
            <a:normAutofit/>
          </a:bodyPr>
          <a:lstStyle/>
          <a:p>
            <a:pPr marL="0" indent="0" algn="ctr">
              <a:buNone/>
            </a:pPr>
            <a:r>
              <a:rPr lang="en-US" sz="1700">
                <a:solidFill>
                  <a:schemeClr val="bg1"/>
                </a:solidFill>
              </a:rPr>
              <a:t>“Windows Filtering Platform (WFP) allows real-time inspection and control of network connections. By attaching filters (static rules applied at specific layers of the network stack to identify traffic based on attributes like IPs or ports) and callouts (custom drivers that execute dynamic logic on flagged traffic), it’s possible to classify traffic based on metadata such as the remote IP address and the associated process. Traffic that matches specific rules can be blocked, logged, or modified, enabling comprehensive network security policies.”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rgbClr val="00B0F0"/>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IV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EF85AA-0EBA-49BB-A466-5387A84FE08F}"/>
              </a:ext>
            </a:extLst>
          </p:cNvPr>
          <p:cNvSpPr/>
          <p:nvPr/>
        </p:nvSpPr>
        <p:spPr>
          <a:xfrm>
            <a:off x="1868841" y="4458461"/>
            <a:ext cx="1119892" cy="185734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Stack</a:t>
            </a:r>
          </a:p>
        </p:txBody>
      </p:sp>
      <p:sp>
        <p:nvSpPr>
          <p:cNvPr id="9" name="Rectangle 8">
            <a:extLst>
              <a:ext uri="{FF2B5EF4-FFF2-40B4-BE49-F238E27FC236}">
                <a16:creationId xmlns:a16="http://schemas.microsoft.com/office/drawing/2014/main" id="{BEF1E3B4-7DA7-4AAF-B8B5-6F25D282ED4E}"/>
              </a:ext>
            </a:extLst>
          </p:cNvPr>
          <p:cNvSpPr/>
          <p:nvPr/>
        </p:nvSpPr>
        <p:spPr>
          <a:xfrm>
            <a:off x="3383801" y="4838494"/>
            <a:ext cx="982133" cy="109728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 Engine</a:t>
            </a:r>
          </a:p>
        </p:txBody>
      </p:sp>
      <p:sp>
        <p:nvSpPr>
          <p:cNvPr id="10" name="Rectangle 9">
            <a:extLst>
              <a:ext uri="{FF2B5EF4-FFF2-40B4-BE49-F238E27FC236}">
                <a16:creationId xmlns:a16="http://schemas.microsoft.com/office/drawing/2014/main" id="{3E6EDB7C-9B4D-4820-9CAD-BF95758CBB04}"/>
              </a:ext>
            </a:extLst>
          </p:cNvPr>
          <p:cNvSpPr/>
          <p:nvPr/>
        </p:nvSpPr>
        <p:spPr>
          <a:xfrm>
            <a:off x="4933952" y="4618732"/>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F</a:t>
            </a:r>
          </a:p>
        </p:txBody>
      </p:sp>
      <p:sp>
        <p:nvSpPr>
          <p:cNvPr id="11" name="Rectangle 10">
            <a:extLst>
              <a:ext uri="{FF2B5EF4-FFF2-40B4-BE49-F238E27FC236}">
                <a16:creationId xmlns:a16="http://schemas.microsoft.com/office/drawing/2014/main" id="{45AAE6FD-1EA3-499D-A6BE-C44413FD7AF3}"/>
              </a:ext>
            </a:extLst>
          </p:cNvPr>
          <p:cNvSpPr/>
          <p:nvPr/>
        </p:nvSpPr>
        <p:spPr>
          <a:xfrm>
            <a:off x="6823810" y="4300870"/>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1</a:t>
            </a:r>
          </a:p>
        </p:txBody>
      </p:sp>
      <p:sp>
        <p:nvSpPr>
          <p:cNvPr id="12" name="Rectangle 11">
            <a:extLst>
              <a:ext uri="{FF2B5EF4-FFF2-40B4-BE49-F238E27FC236}">
                <a16:creationId xmlns:a16="http://schemas.microsoft.com/office/drawing/2014/main" id="{9B711F2A-13EC-4D02-B654-473AC52283F5}"/>
              </a:ext>
            </a:extLst>
          </p:cNvPr>
          <p:cNvSpPr/>
          <p:nvPr/>
        </p:nvSpPr>
        <p:spPr>
          <a:xfrm>
            <a:off x="7043728" y="4558253"/>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13" name="Rectangle 12">
            <a:extLst>
              <a:ext uri="{FF2B5EF4-FFF2-40B4-BE49-F238E27FC236}">
                <a16:creationId xmlns:a16="http://schemas.microsoft.com/office/drawing/2014/main" id="{A4114A2D-6D16-4A32-8C40-78746352F17E}"/>
              </a:ext>
            </a:extLst>
          </p:cNvPr>
          <p:cNvSpPr/>
          <p:nvPr/>
        </p:nvSpPr>
        <p:spPr>
          <a:xfrm>
            <a:off x="8925045" y="4248599"/>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A</a:t>
            </a:r>
          </a:p>
        </p:txBody>
      </p:sp>
      <p:sp>
        <p:nvSpPr>
          <p:cNvPr id="14" name="Rectangle 13">
            <a:extLst>
              <a:ext uri="{FF2B5EF4-FFF2-40B4-BE49-F238E27FC236}">
                <a16:creationId xmlns:a16="http://schemas.microsoft.com/office/drawing/2014/main" id="{8E5831FE-83D4-4DC9-8236-7A825CF4F97E}"/>
              </a:ext>
            </a:extLst>
          </p:cNvPr>
          <p:cNvSpPr/>
          <p:nvPr/>
        </p:nvSpPr>
        <p:spPr>
          <a:xfrm>
            <a:off x="9136372" y="4051245"/>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1" name="Rectangle 20">
            <a:extLst>
              <a:ext uri="{FF2B5EF4-FFF2-40B4-BE49-F238E27FC236}">
                <a16:creationId xmlns:a16="http://schemas.microsoft.com/office/drawing/2014/main" id="{A9A2163F-C071-4883-BD53-D74FFAAC9372}"/>
              </a:ext>
            </a:extLst>
          </p:cNvPr>
          <p:cNvSpPr/>
          <p:nvPr/>
        </p:nvSpPr>
        <p:spPr>
          <a:xfrm>
            <a:off x="8925045" y="480258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B</a:t>
            </a:r>
          </a:p>
        </p:txBody>
      </p:sp>
      <p:sp>
        <p:nvSpPr>
          <p:cNvPr id="22" name="Rectangle 21">
            <a:extLst>
              <a:ext uri="{FF2B5EF4-FFF2-40B4-BE49-F238E27FC236}">
                <a16:creationId xmlns:a16="http://schemas.microsoft.com/office/drawing/2014/main" id="{DD7F22FD-53DF-4FF3-80DA-5DE137C2A7E0}"/>
              </a:ext>
            </a:extLst>
          </p:cNvPr>
          <p:cNvSpPr/>
          <p:nvPr/>
        </p:nvSpPr>
        <p:spPr>
          <a:xfrm>
            <a:off x="9136372" y="460522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5" name="Rectangle 24">
            <a:extLst>
              <a:ext uri="{FF2B5EF4-FFF2-40B4-BE49-F238E27FC236}">
                <a16:creationId xmlns:a16="http://schemas.microsoft.com/office/drawing/2014/main" id="{A2D36D03-257B-4975-AD25-32279F7D0930}"/>
              </a:ext>
            </a:extLst>
          </p:cNvPr>
          <p:cNvSpPr/>
          <p:nvPr/>
        </p:nvSpPr>
        <p:spPr>
          <a:xfrm>
            <a:off x="8925045" y="5350776"/>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C</a:t>
            </a:r>
          </a:p>
        </p:txBody>
      </p:sp>
      <p:sp>
        <p:nvSpPr>
          <p:cNvPr id="26" name="Rectangle 25">
            <a:extLst>
              <a:ext uri="{FF2B5EF4-FFF2-40B4-BE49-F238E27FC236}">
                <a16:creationId xmlns:a16="http://schemas.microsoft.com/office/drawing/2014/main" id="{B65D5A7F-85E3-4AC5-9611-BA82CAECA7EF}"/>
              </a:ext>
            </a:extLst>
          </p:cNvPr>
          <p:cNvSpPr/>
          <p:nvPr/>
        </p:nvSpPr>
        <p:spPr>
          <a:xfrm>
            <a:off x="9136372" y="5153422"/>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7" name="Rectangle 26">
            <a:extLst>
              <a:ext uri="{FF2B5EF4-FFF2-40B4-BE49-F238E27FC236}">
                <a16:creationId xmlns:a16="http://schemas.microsoft.com/office/drawing/2014/main" id="{6C9CF45C-1E73-4C4A-B5E4-821AA78A46F8}"/>
              </a:ext>
            </a:extLst>
          </p:cNvPr>
          <p:cNvSpPr/>
          <p:nvPr/>
        </p:nvSpPr>
        <p:spPr>
          <a:xfrm>
            <a:off x="8925045" y="5914270"/>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D</a:t>
            </a:r>
          </a:p>
        </p:txBody>
      </p:sp>
      <p:sp>
        <p:nvSpPr>
          <p:cNvPr id="28" name="Rectangle 27">
            <a:extLst>
              <a:ext uri="{FF2B5EF4-FFF2-40B4-BE49-F238E27FC236}">
                <a16:creationId xmlns:a16="http://schemas.microsoft.com/office/drawing/2014/main" id="{51A08EE3-94E4-4BC5-9EE9-0282D2F558B5}"/>
              </a:ext>
            </a:extLst>
          </p:cNvPr>
          <p:cNvSpPr/>
          <p:nvPr/>
        </p:nvSpPr>
        <p:spPr>
          <a:xfrm>
            <a:off x="9136372" y="5716916"/>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sp>
        <p:nvSpPr>
          <p:cNvPr id="29" name="Rectangle 28">
            <a:extLst>
              <a:ext uri="{FF2B5EF4-FFF2-40B4-BE49-F238E27FC236}">
                <a16:creationId xmlns:a16="http://schemas.microsoft.com/office/drawing/2014/main" id="{8FC19708-9D8F-4D6D-8C8E-AB19E8F12B87}"/>
              </a:ext>
            </a:extLst>
          </p:cNvPr>
          <p:cNvSpPr/>
          <p:nvPr/>
        </p:nvSpPr>
        <p:spPr>
          <a:xfrm>
            <a:off x="8925045" y="6459102"/>
            <a:ext cx="804721"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Filter E</a:t>
            </a:r>
          </a:p>
        </p:txBody>
      </p:sp>
      <p:sp>
        <p:nvSpPr>
          <p:cNvPr id="30" name="Rectangle 29">
            <a:extLst>
              <a:ext uri="{FF2B5EF4-FFF2-40B4-BE49-F238E27FC236}">
                <a16:creationId xmlns:a16="http://schemas.microsoft.com/office/drawing/2014/main" id="{654EE474-983E-45B5-92AB-E44507F21284}"/>
              </a:ext>
            </a:extLst>
          </p:cNvPr>
          <p:cNvSpPr/>
          <p:nvPr/>
        </p:nvSpPr>
        <p:spPr>
          <a:xfrm>
            <a:off x="9136372" y="6261748"/>
            <a:ext cx="1186787" cy="21601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Conditions</a:t>
            </a:r>
          </a:p>
        </p:txBody>
      </p:sp>
      <p:cxnSp>
        <p:nvCxnSpPr>
          <p:cNvPr id="34" name="Straight Arrow Connector 33">
            <a:extLst>
              <a:ext uri="{FF2B5EF4-FFF2-40B4-BE49-F238E27FC236}">
                <a16:creationId xmlns:a16="http://schemas.microsoft.com/office/drawing/2014/main" id="{7312A8B3-7EF9-44EC-B61C-65DEE16D7D90}"/>
              </a:ext>
            </a:extLst>
          </p:cNvPr>
          <p:cNvCxnSpPr>
            <a:cxnSpLocks/>
            <a:stCxn id="2" idx="3"/>
            <a:endCxn id="9" idx="1"/>
          </p:cNvCxnSpPr>
          <p:nvPr/>
        </p:nvCxnSpPr>
        <p:spPr>
          <a:xfrm flipV="1">
            <a:off x="2988733" y="5387134"/>
            <a:ext cx="395068" cy="1"/>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557DA244-F92F-4FF5-B9E4-E8D05A5D77E4}"/>
              </a:ext>
            </a:extLst>
          </p:cNvPr>
          <p:cNvSpPr/>
          <p:nvPr/>
        </p:nvSpPr>
        <p:spPr>
          <a:xfrm>
            <a:off x="6823810" y="5129751"/>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2</a:t>
            </a:r>
          </a:p>
        </p:txBody>
      </p:sp>
      <p:sp>
        <p:nvSpPr>
          <p:cNvPr id="39" name="Rectangle 38">
            <a:extLst>
              <a:ext uri="{FF2B5EF4-FFF2-40B4-BE49-F238E27FC236}">
                <a16:creationId xmlns:a16="http://schemas.microsoft.com/office/drawing/2014/main" id="{32BCFEFD-6410-4917-BB8C-597032B5085B}"/>
              </a:ext>
            </a:extLst>
          </p:cNvPr>
          <p:cNvSpPr/>
          <p:nvPr/>
        </p:nvSpPr>
        <p:spPr>
          <a:xfrm>
            <a:off x="7043728" y="5387134"/>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0" name="Rectangle 39">
            <a:extLst>
              <a:ext uri="{FF2B5EF4-FFF2-40B4-BE49-F238E27FC236}">
                <a16:creationId xmlns:a16="http://schemas.microsoft.com/office/drawing/2014/main" id="{C00F8715-65E8-4874-BC39-9355A012358F}"/>
              </a:ext>
            </a:extLst>
          </p:cNvPr>
          <p:cNvSpPr/>
          <p:nvPr/>
        </p:nvSpPr>
        <p:spPr>
          <a:xfrm>
            <a:off x="6823810" y="5943343"/>
            <a:ext cx="1104799"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Layer 3</a:t>
            </a:r>
          </a:p>
        </p:txBody>
      </p:sp>
      <p:sp>
        <p:nvSpPr>
          <p:cNvPr id="41" name="Rectangle 40">
            <a:extLst>
              <a:ext uri="{FF2B5EF4-FFF2-40B4-BE49-F238E27FC236}">
                <a16:creationId xmlns:a16="http://schemas.microsoft.com/office/drawing/2014/main" id="{37ACE15E-3DEA-470A-9225-E8D4E8B6D498}"/>
              </a:ext>
            </a:extLst>
          </p:cNvPr>
          <p:cNvSpPr/>
          <p:nvPr/>
        </p:nvSpPr>
        <p:spPr>
          <a:xfrm>
            <a:off x="7043728" y="6200730"/>
            <a:ext cx="754732" cy="21880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Fields</a:t>
            </a:r>
          </a:p>
        </p:txBody>
      </p:sp>
      <p:sp>
        <p:nvSpPr>
          <p:cNvPr id="42" name="Rectangle 41">
            <a:extLst>
              <a:ext uri="{FF2B5EF4-FFF2-40B4-BE49-F238E27FC236}">
                <a16:creationId xmlns:a16="http://schemas.microsoft.com/office/drawing/2014/main" id="{31AD70A0-3AB4-416E-B668-ED967597185B}"/>
              </a:ext>
            </a:extLst>
          </p:cNvPr>
          <p:cNvSpPr/>
          <p:nvPr/>
        </p:nvSpPr>
        <p:spPr>
          <a:xfrm>
            <a:off x="4934157" y="5252235"/>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G</a:t>
            </a:r>
          </a:p>
        </p:txBody>
      </p:sp>
      <p:sp>
        <p:nvSpPr>
          <p:cNvPr id="43" name="Rectangle 42">
            <a:extLst>
              <a:ext uri="{FF2B5EF4-FFF2-40B4-BE49-F238E27FC236}">
                <a16:creationId xmlns:a16="http://schemas.microsoft.com/office/drawing/2014/main" id="{BC80876B-D1D1-4723-916D-4F4E643A6C2A}"/>
              </a:ext>
            </a:extLst>
          </p:cNvPr>
          <p:cNvSpPr/>
          <p:nvPr/>
        </p:nvSpPr>
        <p:spPr>
          <a:xfrm>
            <a:off x="4933952" y="5882991"/>
            <a:ext cx="1222388" cy="2752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Callout H</a:t>
            </a:r>
          </a:p>
        </p:txBody>
      </p:sp>
      <p:cxnSp>
        <p:nvCxnSpPr>
          <p:cNvPr id="45" name="Connector: Curved 44">
            <a:extLst>
              <a:ext uri="{FF2B5EF4-FFF2-40B4-BE49-F238E27FC236}">
                <a16:creationId xmlns:a16="http://schemas.microsoft.com/office/drawing/2014/main" id="{A44783E1-96A5-4E42-9B46-602BFBC551E1}"/>
              </a:ext>
            </a:extLst>
          </p:cNvPr>
          <p:cNvCxnSpPr>
            <a:stCxn id="9" idx="3"/>
            <a:endCxn id="10" idx="1"/>
          </p:cNvCxnSpPr>
          <p:nvPr/>
        </p:nvCxnSpPr>
        <p:spPr>
          <a:xfrm flipV="1">
            <a:off x="4365934" y="4756378"/>
            <a:ext cx="568018" cy="630756"/>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CA3E965-6275-41F4-A461-8351AE625EDC}"/>
              </a:ext>
            </a:extLst>
          </p:cNvPr>
          <p:cNvCxnSpPr>
            <a:stCxn id="9" idx="3"/>
            <a:endCxn id="43" idx="1"/>
          </p:cNvCxnSpPr>
          <p:nvPr/>
        </p:nvCxnSpPr>
        <p:spPr>
          <a:xfrm>
            <a:off x="4365934" y="5387134"/>
            <a:ext cx="568018" cy="633503"/>
          </a:xfrm>
          <a:prstGeom prst="curved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2008DE80-D9E2-4FD4-AC7F-759121BA7B45}"/>
              </a:ext>
            </a:extLst>
          </p:cNvPr>
          <p:cNvCxnSpPr>
            <a:stCxn id="9" idx="3"/>
            <a:endCxn id="42" idx="1"/>
          </p:cNvCxnSpPr>
          <p:nvPr/>
        </p:nvCxnSpPr>
        <p:spPr>
          <a:xfrm>
            <a:off x="4365934" y="5387134"/>
            <a:ext cx="568223" cy="2747"/>
          </a:xfrm>
          <a:prstGeom prst="straightConnector1">
            <a:avLst/>
          </a:prstGeom>
          <a:ln w="9525"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DF0A2B05-08ED-40D1-B2AE-C844F0807528}"/>
              </a:ext>
            </a:extLst>
          </p:cNvPr>
          <p:cNvCxnSpPr>
            <a:stCxn id="11" idx="1"/>
            <a:endCxn id="10" idx="3"/>
          </p:cNvCxnSpPr>
          <p:nvPr/>
        </p:nvCxnSpPr>
        <p:spPr>
          <a:xfrm flipH="1">
            <a:off x="6156340" y="4438516"/>
            <a:ext cx="667470" cy="31786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2D998885-8A5F-470B-83F1-CF5CC972A296}"/>
              </a:ext>
            </a:extLst>
          </p:cNvPr>
          <p:cNvCxnSpPr>
            <a:stCxn id="11" idx="1"/>
            <a:endCxn id="42" idx="3"/>
          </p:cNvCxnSpPr>
          <p:nvPr/>
        </p:nvCxnSpPr>
        <p:spPr>
          <a:xfrm flipH="1">
            <a:off x="6156545" y="4438516"/>
            <a:ext cx="667265" cy="95136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992F3885-30EA-4DC7-A421-45DE33465998}"/>
              </a:ext>
            </a:extLst>
          </p:cNvPr>
          <p:cNvCxnSpPr>
            <a:stCxn id="40" idx="1"/>
            <a:endCxn id="43" idx="3"/>
          </p:cNvCxnSpPr>
          <p:nvPr/>
        </p:nvCxnSpPr>
        <p:spPr>
          <a:xfrm flipH="1" flipV="1">
            <a:off x="6156340" y="6020637"/>
            <a:ext cx="667470" cy="60352"/>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00415B83-002C-4231-9FB1-1EF5B87C0C84}"/>
              </a:ext>
            </a:extLst>
          </p:cNvPr>
          <p:cNvCxnSpPr>
            <a:stCxn id="11" idx="3"/>
            <a:endCxn id="13" idx="1"/>
          </p:cNvCxnSpPr>
          <p:nvPr/>
        </p:nvCxnSpPr>
        <p:spPr>
          <a:xfrm flipV="1">
            <a:off x="7928609" y="4356607"/>
            <a:ext cx="996436" cy="81909"/>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4D391054-2787-419A-BF33-831C0E9F6E15}"/>
              </a:ext>
            </a:extLst>
          </p:cNvPr>
          <p:cNvCxnSpPr>
            <a:stCxn id="11" idx="3"/>
            <a:endCxn id="21" idx="1"/>
          </p:cNvCxnSpPr>
          <p:nvPr/>
        </p:nvCxnSpPr>
        <p:spPr>
          <a:xfrm>
            <a:off x="7928609" y="4438516"/>
            <a:ext cx="996436" cy="47207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8DA81B14-8EAC-4901-A229-30F4FE3FFB3B}"/>
              </a:ext>
            </a:extLst>
          </p:cNvPr>
          <p:cNvCxnSpPr>
            <a:stCxn id="38" idx="3"/>
            <a:endCxn id="25" idx="1"/>
          </p:cNvCxnSpPr>
          <p:nvPr/>
        </p:nvCxnSpPr>
        <p:spPr>
          <a:xfrm>
            <a:off x="7928609" y="5267397"/>
            <a:ext cx="996436" cy="191387"/>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FB53B36-B81C-423B-B095-539078332278}"/>
              </a:ext>
            </a:extLst>
          </p:cNvPr>
          <p:cNvCxnSpPr>
            <a:stCxn id="38" idx="3"/>
            <a:endCxn id="27" idx="1"/>
          </p:cNvCxnSpPr>
          <p:nvPr/>
        </p:nvCxnSpPr>
        <p:spPr>
          <a:xfrm>
            <a:off x="7928609" y="5267397"/>
            <a:ext cx="996436" cy="75488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DA9C9C7C-3C8D-4E36-821A-8F8CD6B372C6}"/>
              </a:ext>
            </a:extLst>
          </p:cNvPr>
          <p:cNvCxnSpPr>
            <a:stCxn id="40" idx="3"/>
            <a:endCxn id="29" idx="1"/>
          </p:cNvCxnSpPr>
          <p:nvPr/>
        </p:nvCxnSpPr>
        <p:spPr>
          <a:xfrm>
            <a:off x="7928609" y="6080989"/>
            <a:ext cx="996436" cy="486121"/>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Network Requests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2000">
                <a:solidFill>
                  <a:schemeClr val="bg1"/>
                </a:solidFill>
              </a:rPr>
              <a:t>“WinSock Kernel (WSK) allows kernel-mode programs to perform complex network operations, such as establishing connections, binding sockets, and transferring data. With support for asynchronous communication using IRPs, WSK enables efficient and controlled interaction with network protocols, ensuring low-latency communication and making it a robust solution for implementing kernel-level networking features.”</a:t>
            </a:r>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4">
                <a:lumMod val="75000"/>
              </a:schemeClr>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543739" cy="707886"/>
          </a:xfrm>
          <a:prstGeom prst="rect">
            <a:avLst/>
          </a:prstGeom>
          <a:noFill/>
        </p:spPr>
        <p:txBody>
          <a:bodyPr wrap="none" rtlCol="0">
            <a:spAutoFit/>
          </a:bodyPr>
          <a:lstStyle/>
          <a:p>
            <a:r>
              <a:rPr lang="en-US" sz="4000" b="1">
                <a:solidFill>
                  <a:schemeClr val="bg1"/>
                </a:solidFill>
              </a:rPr>
              <a:t>V</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3951621"/>
            <a:ext cx="8576803" cy="28014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9935EA-1F5D-4E4D-AE1B-86C00A49F3C2}"/>
              </a:ext>
            </a:extLst>
          </p:cNvPr>
          <p:cNvSpPr/>
          <p:nvPr/>
        </p:nvSpPr>
        <p:spPr>
          <a:xfrm>
            <a:off x="5277812" y="4031420"/>
            <a:ext cx="163637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I/O Manager</a:t>
            </a:r>
          </a:p>
        </p:txBody>
      </p:sp>
      <p:sp>
        <p:nvSpPr>
          <p:cNvPr id="10" name="Rectangle 9">
            <a:extLst>
              <a:ext uri="{FF2B5EF4-FFF2-40B4-BE49-F238E27FC236}">
                <a16:creationId xmlns:a16="http://schemas.microsoft.com/office/drawing/2014/main" id="{B4EAA103-BF09-4D4D-A483-8C953A31A3EE}"/>
              </a:ext>
            </a:extLst>
          </p:cNvPr>
          <p:cNvSpPr/>
          <p:nvPr/>
        </p:nvSpPr>
        <p:spPr>
          <a:xfrm>
            <a:off x="5143676" y="4859461"/>
            <a:ext cx="1904643" cy="584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WinSock Kernel (WSK)</a:t>
            </a:r>
          </a:p>
        </p:txBody>
      </p:sp>
      <p:sp>
        <p:nvSpPr>
          <p:cNvPr id="12" name="Rectangle 11">
            <a:extLst>
              <a:ext uri="{FF2B5EF4-FFF2-40B4-BE49-F238E27FC236}">
                <a16:creationId xmlns:a16="http://schemas.microsoft.com/office/drawing/2014/main" id="{96C3EBC4-509F-4956-8191-19E19EAAE2AB}"/>
              </a:ext>
            </a:extLst>
          </p:cNvPr>
          <p:cNvSpPr/>
          <p:nvPr/>
        </p:nvSpPr>
        <p:spPr>
          <a:xfrm>
            <a:off x="3869677" y="5630633"/>
            <a:ext cx="1423185" cy="9515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TCP/IPV4</a:t>
            </a:r>
          </a:p>
          <a:p>
            <a:pPr algn="ctr"/>
            <a:r>
              <a:rPr lang="en-US" sz="1200"/>
              <a:t>\Device\TCP</a:t>
            </a:r>
          </a:p>
          <a:p>
            <a:pPr algn="ctr"/>
            <a:r>
              <a:rPr lang="en-US" sz="1200"/>
              <a:t>\Device\UDP</a:t>
            </a:r>
          </a:p>
          <a:p>
            <a:pPr algn="ctr"/>
            <a:r>
              <a:rPr lang="en-US" sz="1200"/>
              <a:t>\Device\RAW</a:t>
            </a:r>
          </a:p>
        </p:txBody>
      </p:sp>
      <p:sp>
        <p:nvSpPr>
          <p:cNvPr id="14" name="Rectangle 13">
            <a:extLst>
              <a:ext uri="{FF2B5EF4-FFF2-40B4-BE49-F238E27FC236}">
                <a16:creationId xmlns:a16="http://schemas.microsoft.com/office/drawing/2014/main" id="{2D05DC85-6951-4224-A737-5E5E65B53EF1}"/>
              </a:ext>
            </a:extLst>
          </p:cNvPr>
          <p:cNvSpPr/>
          <p:nvPr/>
        </p:nvSpPr>
        <p:spPr>
          <a:xfrm>
            <a:off x="5384404"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TCP/IPV6</a:t>
            </a:r>
          </a:p>
          <a:p>
            <a:pPr lvl="0" algn="ctr"/>
            <a:r>
              <a:rPr lang="en-US" sz="1200">
                <a:solidFill>
                  <a:prstClr val="white"/>
                </a:solidFill>
              </a:rPr>
              <a:t>\Device\TCP6</a:t>
            </a:r>
          </a:p>
          <a:p>
            <a:pPr lvl="0" algn="ctr"/>
            <a:r>
              <a:rPr lang="en-US" sz="1200">
                <a:solidFill>
                  <a:prstClr val="white"/>
                </a:solidFill>
              </a:rPr>
              <a:t>\Device\UDP6</a:t>
            </a:r>
          </a:p>
          <a:p>
            <a:pPr lvl="0" algn="ctr"/>
            <a:r>
              <a:rPr lang="en-US" sz="1200">
                <a:solidFill>
                  <a:prstClr val="white"/>
                </a:solidFill>
              </a:rPr>
              <a:t>\Device\RAW6</a:t>
            </a:r>
          </a:p>
        </p:txBody>
      </p:sp>
      <p:sp>
        <p:nvSpPr>
          <p:cNvPr id="16" name="Rectangle 15">
            <a:extLst>
              <a:ext uri="{FF2B5EF4-FFF2-40B4-BE49-F238E27FC236}">
                <a16:creationId xmlns:a16="http://schemas.microsoft.com/office/drawing/2014/main" id="{C8A8F81A-E335-4F2A-B2A9-EEC392687FE4}"/>
              </a:ext>
            </a:extLst>
          </p:cNvPr>
          <p:cNvSpPr/>
          <p:nvPr/>
        </p:nvSpPr>
        <p:spPr>
          <a:xfrm>
            <a:off x="6899131" y="5630631"/>
            <a:ext cx="1423185" cy="95151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Party</a:t>
            </a:r>
          </a:p>
          <a:p>
            <a:pPr lvl="0" algn="ctr"/>
            <a:r>
              <a:rPr lang="en-US" sz="1200">
                <a:solidFill>
                  <a:prstClr val="white"/>
                </a:solidFill>
              </a:rPr>
              <a:t>\Device\Proto</a:t>
            </a:r>
          </a:p>
        </p:txBody>
      </p:sp>
    </p:spTree>
    <p:extLst>
      <p:ext uri="{BB962C8B-B14F-4D97-AF65-F5344CB8AC3E}">
        <p14:creationId xmlns:p14="http://schemas.microsoft.com/office/powerpoint/2010/main" val="189910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Hide Folders</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387060"/>
            <a:ext cx="10820400" cy="4024125"/>
          </a:xfrm>
        </p:spPr>
        <p:txBody>
          <a:bodyPr>
            <a:normAutofit/>
          </a:bodyPr>
          <a:lstStyle/>
          <a:p>
            <a:pPr marL="0" indent="0" algn="ctr">
              <a:buNone/>
            </a:pPr>
            <a:r>
              <a:rPr lang="en-US" sz="1550">
                <a:solidFill>
                  <a:schemeClr val="bg1"/>
                </a:solidFill>
              </a:rPr>
              <a:t>“MiniFilters attach to the file system stack to filter I/O operations.”</a:t>
            </a:r>
            <a:endParaRPr lang="en-US" sz="1550"/>
          </a:p>
        </p:txBody>
      </p:sp>
      <p:pic>
        <p:nvPicPr>
          <p:cNvPr id="7" name="Picture 6">
            <a:extLst>
              <a:ext uri="{FF2B5EF4-FFF2-40B4-BE49-F238E27FC236}">
                <a16:creationId xmlns:a16="http://schemas.microsoft.com/office/drawing/2014/main" id="{BC3E2E81-996A-4327-94B9-327FBFE83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7" y="-88651"/>
            <a:ext cx="2723950" cy="2723950"/>
          </a:xfrm>
          <a:prstGeom prst="rect">
            <a:avLst/>
          </a:prstGeom>
          <a:effectLst>
            <a:outerShdw blurRad="50800" sx="103000" sy="103000" algn="tl" rotWithShape="0">
              <a:schemeClr val="accent1"/>
            </a:outerShdw>
          </a:effectLst>
        </p:spPr>
      </p:pic>
      <p:sp>
        <p:nvSpPr>
          <p:cNvPr id="5" name="TextBox 4">
            <a:extLst>
              <a:ext uri="{FF2B5EF4-FFF2-40B4-BE49-F238E27FC236}">
                <a16:creationId xmlns:a16="http://schemas.microsoft.com/office/drawing/2014/main" id="{FE2EA85E-E43A-44A7-A0CD-71C427C4EAFD}"/>
              </a:ext>
            </a:extLst>
          </p:cNvPr>
          <p:cNvSpPr txBox="1"/>
          <p:nvPr/>
        </p:nvSpPr>
        <p:spPr>
          <a:xfrm>
            <a:off x="2236887" y="277091"/>
            <a:ext cx="688009" cy="707886"/>
          </a:xfrm>
          <a:prstGeom prst="rect">
            <a:avLst/>
          </a:prstGeom>
          <a:noFill/>
        </p:spPr>
        <p:txBody>
          <a:bodyPr wrap="none" rtlCol="0">
            <a:spAutoFit/>
          </a:bodyPr>
          <a:lstStyle/>
          <a:p>
            <a:r>
              <a:rPr lang="en-US" sz="4000" b="1">
                <a:solidFill>
                  <a:schemeClr val="bg1"/>
                </a:solidFill>
              </a:rPr>
              <a:t>VI</a:t>
            </a:r>
          </a:p>
        </p:txBody>
      </p:sp>
      <p:sp>
        <p:nvSpPr>
          <p:cNvPr id="8" name="Rectangle 7">
            <a:extLst>
              <a:ext uri="{FF2B5EF4-FFF2-40B4-BE49-F238E27FC236}">
                <a16:creationId xmlns:a16="http://schemas.microsoft.com/office/drawing/2014/main" id="{81A795C9-71EE-484B-8A9E-BA79138DB4B2}"/>
              </a:ext>
            </a:extLst>
          </p:cNvPr>
          <p:cNvSpPr/>
          <p:nvPr/>
        </p:nvSpPr>
        <p:spPr>
          <a:xfrm>
            <a:off x="1807598" y="2728986"/>
            <a:ext cx="8576803" cy="40241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C3A3AD-A7C2-4E08-B949-1763E5C56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127" y="2728986"/>
            <a:ext cx="4739359" cy="2819427"/>
          </a:xfrm>
          <a:prstGeom prst="rect">
            <a:avLst/>
          </a:prstGeom>
        </p:spPr>
      </p:pic>
      <p:pic>
        <p:nvPicPr>
          <p:cNvPr id="9" name="Picture 8">
            <a:extLst>
              <a:ext uri="{FF2B5EF4-FFF2-40B4-BE49-F238E27FC236}">
                <a16:creationId xmlns:a16="http://schemas.microsoft.com/office/drawing/2014/main" id="{2FB2EF4B-2D98-48A1-A0E4-8BCD5F8B7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2150" y="2807745"/>
            <a:ext cx="2570911" cy="3780752"/>
          </a:xfrm>
          <a:prstGeom prst="rect">
            <a:avLst/>
          </a:prstGeom>
        </p:spPr>
      </p:pic>
      <p:pic>
        <p:nvPicPr>
          <p:cNvPr id="11" name="Picture 10">
            <a:extLst>
              <a:ext uri="{FF2B5EF4-FFF2-40B4-BE49-F238E27FC236}">
                <a16:creationId xmlns:a16="http://schemas.microsoft.com/office/drawing/2014/main" id="{D5A58E3C-3B6B-441C-B5CC-2F979772F5CC}"/>
              </a:ext>
            </a:extLst>
          </p:cNvPr>
          <p:cNvPicPr>
            <a:picLocks noChangeAspect="1"/>
          </p:cNvPicPr>
          <p:nvPr/>
        </p:nvPicPr>
        <p:blipFill rotWithShape="1">
          <a:blip r:embed="rId6">
            <a:extLst>
              <a:ext uri="{28A0092B-C50C-407E-A947-70E740481C1C}">
                <a14:useLocalDpi xmlns:a14="http://schemas.microsoft.com/office/drawing/2010/main" val="0"/>
              </a:ext>
            </a:extLst>
          </a:blip>
          <a:srcRect l="2849" t="2041" r="4081" b="2321"/>
          <a:stretch/>
        </p:blipFill>
        <p:spPr>
          <a:xfrm>
            <a:off x="9347310" y="5354585"/>
            <a:ext cx="891563" cy="1227563"/>
          </a:xfrm>
          <a:prstGeom prst="rect">
            <a:avLst/>
          </a:prstGeom>
        </p:spPr>
      </p:pic>
      <p:pic>
        <p:nvPicPr>
          <p:cNvPr id="13" name="Picture 12">
            <a:extLst>
              <a:ext uri="{FF2B5EF4-FFF2-40B4-BE49-F238E27FC236}">
                <a16:creationId xmlns:a16="http://schemas.microsoft.com/office/drawing/2014/main" id="{F180378B-4D16-46A3-8108-431FFA78B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547" y="5250910"/>
            <a:ext cx="4739359" cy="1457778"/>
          </a:xfrm>
          <a:prstGeom prst="rect">
            <a:avLst/>
          </a:prstGeom>
        </p:spPr>
      </p:pic>
      <p:sp>
        <p:nvSpPr>
          <p:cNvPr id="2" name="Rectangle 1">
            <a:extLst>
              <a:ext uri="{FF2B5EF4-FFF2-40B4-BE49-F238E27FC236}">
                <a16:creationId xmlns:a16="http://schemas.microsoft.com/office/drawing/2014/main" id="{C3BD25BE-7D6D-4BEA-8E44-C1102B4423D2}"/>
              </a:ext>
            </a:extLst>
          </p:cNvPr>
          <p:cNvSpPr/>
          <p:nvPr/>
        </p:nvSpPr>
        <p:spPr>
          <a:xfrm>
            <a:off x="1857547" y="5548413"/>
            <a:ext cx="4558791" cy="862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9D990D-0518-4429-98B1-59BBB06E4F40}"/>
              </a:ext>
            </a:extLst>
          </p:cNvPr>
          <p:cNvSpPr>
            <a:spLocks noGrp="1"/>
          </p:cNvSpPr>
          <p:nvPr>
            <p:ph type="title"/>
          </p:nvPr>
        </p:nvSpPr>
        <p:spPr>
          <a:xfrm>
            <a:off x="5159829" y="182882"/>
            <a:ext cx="7032170" cy="1293028"/>
          </a:xfrm>
        </p:spPr>
        <p:txBody>
          <a:bodyPr/>
          <a:lstStyle/>
          <a:p>
            <a:pPr algn="ctr"/>
            <a:r>
              <a:rPr lang="es-ES">
                <a:solidFill>
                  <a:schemeClr val="bg1"/>
                </a:solidFill>
              </a:rPr>
              <a:t>Our Malicious Driver</a:t>
            </a:r>
            <a:endParaRPr lang="en-US">
              <a:solidFill>
                <a:schemeClr val="bg1"/>
              </a:solidFill>
            </a:endParaRPr>
          </a:p>
        </p:txBody>
      </p:sp>
      <p:sp>
        <p:nvSpPr>
          <p:cNvPr id="3" name="Content Placeholder 2">
            <a:extLst>
              <a:ext uri="{FF2B5EF4-FFF2-40B4-BE49-F238E27FC236}">
                <a16:creationId xmlns:a16="http://schemas.microsoft.com/office/drawing/2014/main" id="{C70399FD-581D-48A2-AEE3-1958A7453F4E}"/>
              </a:ext>
            </a:extLst>
          </p:cNvPr>
          <p:cNvSpPr>
            <a:spLocks noGrp="1"/>
          </p:cNvSpPr>
          <p:nvPr>
            <p:ph idx="1"/>
          </p:nvPr>
        </p:nvSpPr>
        <p:spPr>
          <a:xfrm>
            <a:off x="685800" y="2194560"/>
            <a:ext cx="10820400" cy="4024125"/>
          </a:xfrm>
        </p:spPr>
        <p:txBody>
          <a:bodyPr>
            <a:normAutofit fontScale="85000" lnSpcReduction="20000"/>
          </a:bodyPr>
          <a:lstStyle/>
          <a:p>
            <a:pPr marL="457200" indent="-457200">
              <a:buFont typeface="+mj-lt"/>
              <a:buAutoNum type="arabicPeriod"/>
            </a:pPr>
            <a:r>
              <a:rPr lang="en-US" sz="2600">
                <a:solidFill>
                  <a:schemeClr val="accent2">
                    <a:lumMod val="20000"/>
                    <a:lumOff val="80000"/>
                  </a:schemeClr>
                </a:solidFill>
              </a:rPr>
              <a:t>User Mode - Kernel Mode Communication</a:t>
            </a:r>
            <a:r>
              <a:rPr lang="en-US" sz="2400">
                <a:solidFill>
                  <a:schemeClr val="accent2">
                    <a:lumMod val="20000"/>
                    <a:lumOff val="80000"/>
                  </a:schemeClr>
                </a:solidFill>
              </a:rPr>
              <a:t>			</a:t>
            </a:r>
            <a:r>
              <a:rPr lang="en-US">
                <a:solidFill>
                  <a:schemeClr val="accent2">
                    <a:lumMod val="20000"/>
                    <a:lumOff val="80000"/>
                  </a:schemeClr>
                </a:solidFill>
              </a:rPr>
              <a:t>Toolkit</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Direct Kernel Object Modification</a:t>
            </a:r>
            <a:r>
              <a:rPr lang="en-US" sz="2400">
                <a:solidFill>
                  <a:schemeClr val="accent2">
                    <a:lumMod val="20000"/>
                    <a:lumOff val="80000"/>
                  </a:schemeClr>
                </a:solidFill>
              </a:rPr>
              <a:t>				</a:t>
            </a:r>
            <a:r>
              <a:rPr lang="en-US">
                <a:solidFill>
                  <a:schemeClr val="accent2">
                    <a:lumMod val="20000"/>
                    <a:lumOff val="80000"/>
                  </a:schemeClr>
                </a:solidFill>
              </a:rPr>
              <a:t>Hide Processes</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Keyboard and Mouse Filter</a:t>
            </a:r>
            <a:r>
              <a:rPr lang="en-US" sz="2400">
                <a:solidFill>
                  <a:schemeClr val="accent2">
                    <a:lumMod val="20000"/>
                    <a:lumOff val="80000"/>
                  </a:schemeClr>
                </a:solidFill>
              </a:rPr>
              <a:t>					</a:t>
            </a:r>
            <a:r>
              <a:rPr lang="en-US">
                <a:solidFill>
                  <a:schemeClr val="accent2">
                    <a:lumMod val="20000"/>
                    <a:lumOff val="80000"/>
                  </a:schemeClr>
                </a:solidFill>
              </a:rPr>
              <a:t>Keylogger</a:t>
            </a:r>
          </a:p>
          <a:p>
            <a:pPr marL="457200" indent="-457200">
              <a:buFont typeface="+mj-lt"/>
              <a:buAutoNum type="arabicPeriod"/>
            </a:pPr>
            <a:endParaRPr lang="en-US" sz="26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Filtering Platform</a:t>
            </a:r>
            <a:r>
              <a:rPr lang="en-US" sz="2400">
                <a:solidFill>
                  <a:schemeClr val="accent2">
                    <a:lumMod val="20000"/>
                    <a:lumOff val="80000"/>
                  </a:schemeClr>
                </a:solidFill>
              </a:rPr>
              <a:t>					</a:t>
            </a:r>
            <a:r>
              <a:rPr lang="en-US">
                <a:solidFill>
                  <a:schemeClr val="accent2">
                    <a:lumMod val="20000"/>
                    <a:lumOff val="80000"/>
                  </a:schemeClr>
                </a:solidFill>
              </a:rPr>
              <a:t>Network Control</a:t>
            </a:r>
          </a:p>
          <a:p>
            <a:pPr marL="457200" indent="-457200">
              <a:buFont typeface="+mj-lt"/>
              <a:buAutoNum type="arabicPeriod"/>
            </a:pPr>
            <a:endParaRPr lang="en-US" sz="2400">
              <a:solidFill>
                <a:schemeClr val="accent2">
                  <a:lumMod val="20000"/>
                  <a:lumOff val="80000"/>
                </a:schemeClr>
              </a:solidFill>
            </a:endParaRPr>
          </a:p>
          <a:p>
            <a:pPr marL="457200" indent="-457200">
              <a:buFont typeface="+mj-lt"/>
              <a:buAutoNum type="arabicPeriod"/>
            </a:pPr>
            <a:r>
              <a:rPr lang="en-US" sz="2600">
                <a:solidFill>
                  <a:schemeClr val="accent2">
                    <a:lumMod val="20000"/>
                    <a:lumOff val="80000"/>
                  </a:schemeClr>
                </a:solidFill>
              </a:rPr>
              <a:t>Windows Kernel Sockets</a:t>
            </a:r>
            <a:r>
              <a:rPr lang="en-US" sz="2400">
                <a:solidFill>
                  <a:schemeClr val="accent2">
                    <a:lumMod val="20000"/>
                    <a:lumOff val="80000"/>
                  </a:schemeClr>
                </a:solidFill>
              </a:rPr>
              <a:t>					</a:t>
            </a:r>
            <a:r>
              <a:rPr lang="en-US">
                <a:solidFill>
                  <a:schemeClr val="accent2">
                    <a:lumMod val="20000"/>
                    <a:lumOff val="80000"/>
                  </a:schemeClr>
                </a:solidFill>
              </a:rPr>
              <a:t>Network Requests</a:t>
            </a:r>
          </a:p>
          <a:p>
            <a:pPr marL="457200" indent="-457200">
              <a:buFont typeface="+mj-lt"/>
              <a:buAutoNum type="arabicPeriod"/>
            </a:pPr>
            <a:endParaRPr lang="en-US">
              <a:solidFill>
                <a:schemeClr val="accent2">
                  <a:lumMod val="20000"/>
                  <a:lumOff val="80000"/>
                </a:schemeClr>
              </a:solidFill>
            </a:endParaRPr>
          </a:p>
          <a:p>
            <a:pPr marL="457200" indent="-457200">
              <a:buFont typeface="+mj-lt"/>
              <a:buAutoNum type="arabicPeriod"/>
            </a:pPr>
            <a:r>
              <a:rPr lang="en-US" sz="2800">
                <a:solidFill>
                  <a:schemeClr val="accent2">
                    <a:lumMod val="20000"/>
                    <a:lumOff val="80000"/>
                  </a:schemeClr>
                </a:solidFill>
              </a:rPr>
              <a:t>F</a:t>
            </a:r>
            <a:r>
              <a:rPr lang="en-US" sz="2400">
                <a:solidFill>
                  <a:schemeClr val="accent2">
                    <a:lumMod val="20000"/>
                    <a:lumOff val="80000"/>
                  </a:schemeClr>
                </a:solidFill>
              </a:rPr>
              <a:t>ile System Minifilter Driver</a:t>
            </a:r>
            <a:r>
              <a:rPr lang="en-US" sz="2000">
                <a:solidFill>
                  <a:schemeClr val="accent2">
                    <a:lumMod val="20000"/>
                    <a:lumOff val="80000"/>
                  </a:schemeClr>
                </a:solidFill>
              </a:rPr>
              <a:t>						</a:t>
            </a:r>
            <a:r>
              <a:rPr lang="en-US">
                <a:solidFill>
                  <a:schemeClr val="accent2">
                    <a:lumMod val="20000"/>
                    <a:lumOff val="80000"/>
                  </a:schemeClr>
                </a:solidFill>
              </a:rPr>
              <a:t>Hide Folders</a:t>
            </a:r>
          </a:p>
          <a:p>
            <a:pPr marL="457200" indent="-457200">
              <a:buFont typeface="+mj-lt"/>
              <a:buAutoNum type="arabicPeriod"/>
            </a:pPr>
            <a:endParaRPr lang="en-US">
              <a:solidFill>
                <a:schemeClr val="accent2">
                  <a:lumMod val="20000"/>
                  <a:lumOff val="80000"/>
                </a:schemeClr>
              </a:solidFill>
            </a:endParaRPr>
          </a:p>
        </p:txBody>
      </p:sp>
      <p:sp>
        <p:nvSpPr>
          <p:cNvPr id="2" name="Rectangle 1">
            <a:extLst>
              <a:ext uri="{FF2B5EF4-FFF2-40B4-BE49-F238E27FC236}">
                <a16:creationId xmlns:a16="http://schemas.microsoft.com/office/drawing/2014/main" id="{2B086E1F-F6E7-4928-802B-835AD256245C}"/>
              </a:ext>
            </a:extLst>
          </p:cNvPr>
          <p:cNvSpPr/>
          <p:nvPr/>
        </p:nvSpPr>
        <p:spPr>
          <a:xfrm>
            <a:off x="787077" y="4485832"/>
            <a:ext cx="3310361" cy="338554"/>
          </a:xfrm>
          <a:prstGeom prst="rect">
            <a:avLst/>
          </a:prstGeom>
        </p:spPr>
        <p:txBody>
          <a:bodyPr wrap="square">
            <a:spAutoFit/>
          </a:bodyPr>
          <a:lstStyle/>
          <a:p>
            <a:pPr lvl="1"/>
            <a:r>
              <a:rPr lang="es-ES" sz="1600">
                <a:solidFill>
                  <a:schemeClr val="accent1">
                    <a:lumMod val="60000"/>
                    <a:lumOff val="40000"/>
                  </a:schemeClr>
                </a:solidFill>
              </a:rPr>
              <a:t>fwpmk.h, fwpsk.h, fwpmu.h</a:t>
            </a:r>
          </a:p>
        </p:txBody>
      </p:sp>
      <p:sp>
        <p:nvSpPr>
          <p:cNvPr id="7" name="Rectangle 6">
            <a:extLst>
              <a:ext uri="{FF2B5EF4-FFF2-40B4-BE49-F238E27FC236}">
                <a16:creationId xmlns:a16="http://schemas.microsoft.com/office/drawing/2014/main" id="{82FF70D5-38B5-4542-AB38-BE4129C4BCA4}"/>
              </a:ext>
            </a:extLst>
          </p:cNvPr>
          <p:cNvSpPr/>
          <p:nvPr/>
        </p:nvSpPr>
        <p:spPr>
          <a:xfrm>
            <a:off x="787077" y="5177034"/>
            <a:ext cx="3310361" cy="338554"/>
          </a:xfrm>
          <a:prstGeom prst="rect">
            <a:avLst/>
          </a:prstGeom>
        </p:spPr>
        <p:txBody>
          <a:bodyPr wrap="square">
            <a:spAutoFit/>
          </a:bodyPr>
          <a:lstStyle/>
          <a:p>
            <a:pPr lvl="1"/>
            <a:r>
              <a:rPr lang="es-ES" sz="1600">
                <a:solidFill>
                  <a:schemeClr val="accent1">
                    <a:lumMod val="60000"/>
                    <a:lumOff val="40000"/>
                  </a:schemeClr>
                </a:solidFill>
              </a:rPr>
              <a:t>wsk.h</a:t>
            </a:r>
          </a:p>
        </p:txBody>
      </p:sp>
      <p:sp>
        <p:nvSpPr>
          <p:cNvPr id="8" name="Rectangle 7">
            <a:extLst>
              <a:ext uri="{FF2B5EF4-FFF2-40B4-BE49-F238E27FC236}">
                <a16:creationId xmlns:a16="http://schemas.microsoft.com/office/drawing/2014/main" id="{1ED2EAFD-02C7-40CD-9CCB-BE416A4E0584}"/>
              </a:ext>
            </a:extLst>
          </p:cNvPr>
          <p:cNvSpPr/>
          <p:nvPr/>
        </p:nvSpPr>
        <p:spPr>
          <a:xfrm>
            <a:off x="787076" y="5899052"/>
            <a:ext cx="3310361" cy="338554"/>
          </a:xfrm>
          <a:prstGeom prst="rect">
            <a:avLst/>
          </a:prstGeom>
        </p:spPr>
        <p:txBody>
          <a:bodyPr wrap="square">
            <a:spAutoFit/>
          </a:bodyPr>
          <a:lstStyle/>
          <a:p>
            <a:pPr lvl="1"/>
            <a:r>
              <a:rPr lang="es-ES" sz="1600">
                <a:solidFill>
                  <a:schemeClr val="accent1">
                    <a:lumMod val="60000"/>
                    <a:lumOff val="40000"/>
                  </a:schemeClr>
                </a:solidFill>
              </a:rPr>
              <a:t>fltKernel.h</a:t>
            </a:r>
          </a:p>
        </p:txBody>
      </p:sp>
      <p:sp>
        <p:nvSpPr>
          <p:cNvPr id="9" name="Rectangle 8">
            <a:extLst>
              <a:ext uri="{FF2B5EF4-FFF2-40B4-BE49-F238E27FC236}">
                <a16:creationId xmlns:a16="http://schemas.microsoft.com/office/drawing/2014/main" id="{0D9876DE-2DCF-41CD-9BD1-09C5C7FEEEE8}"/>
              </a:ext>
            </a:extLst>
          </p:cNvPr>
          <p:cNvSpPr/>
          <p:nvPr/>
        </p:nvSpPr>
        <p:spPr>
          <a:xfrm>
            <a:off x="787075" y="381543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0" name="Rectangle 9">
            <a:extLst>
              <a:ext uri="{FF2B5EF4-FFF2-40B4-BE49-F238E27FC236}">
                <a16:creationId xmlns:a16="http://schemas.microsoft.com/office/drawing/2014/main" id="{2033C834-2746-4658-A90C-5ACC7752AC3D}"/>
              </a:ext>
            </a:extLst>
          </p:cNvPr>
          <p:cNvSpPr/>
          <p:nvPr/>
        </p:nvSpPr>
        <p:spPr>
          <a:xfrm>
            <a:off x="787074" y="3117239"/>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1" name="Rectangle 10">
            <a:extLst>
              <a:ext uri="{FF2B5EF4-FFF2-40B4-BE49-F238E27FC236}">
                <a16:creationId xmlns:a16="http://schemas.microsoft.com/office/drawing/2014/main" id="{0B9C23F0-BA52-4E00-9BF1-CECF214D57B3}"/>
              </a:ext>
            </a:extLst>
          </p:cNvPr>
          <p:cNvSpPr/>
          <p:nvPr/>
        </p:nvSpPr>
        <p:spPr>
          <a:xfrm>
            <a:off x="787073" y="2408695"/>
            <a:ext cx="3310361" cy="338554"/>
          </a:xfrm>
          <a:prstGeom prst="rect">
            <a:avLst/>
          </a:prstGeom>
        </p:spPr>
        <p:txBody>
          <a:bodyPr wrap="square">
            <a:spAutoFit/>
          </a:bodyPr>
          <a:lstStyle/>
          <a:p>
            <a:pPr lvl="1"/>
            <a:r>
              <a:rPr lang="es-ES" sz="1600">
                <a:solidFill>
                  <a:schemeClr val="accent1">
                    <a:lumMod val="60000"/>
                    <a:lumOff val="40000"/>
                  </a:schemeClr>
                </a:solidFill>
              </a:rPr>
              <a:t>ntddk.h</a:t>
            </a:r>
          </a:p>
        </p:txBody>
      </p:sp>
      <p:sp>
        <p:nvSpPr>
          <p:cNvPr id="12" name="Rectangle 11">
            <a:extLst>
              <a:ext uri="{FF2B5EF4-FFF2-40B4-BE49-F238E27FC236}">
                <a16:creationId xmlns:a16="http://schemas.microsoft.com/office/drawing/2014/main" id="{6BBD2184-8090-41B4-9E49-944A4F2DE21F}"/>
              </a:ext>
            </a:extLst>
          </p:cNvPr>
          <p:cNvSpPr/>
          <p:nvPr/>
        </p:nvSpPr>
        <p:spPr>
          <a:xfrm>
            <a:off x="8508673" y="2408695"/>
            <a:ext cx="3310361" cy="338554"/>
          </a:xfrm>
          <a:prstGeom prst="rect">
            <a:avLst/>
          </a:prstGeom>
        </p:spPr>
        <p:txBody>
          <a:bodyPr wrap="square">
            <a:spAutoFit/>
          </a:bodyPr>
          <a:lstStyle/>
          <a:p>
            <a:pPr lvl="1"/>
            <a:r>
              <a:rPr lang="es-ES" sz="1600">
                <a:solidFill>
                  <a:schemeClr val="accent1">
                    <a:lumMod val="60000"/>
                    <a:lumOff val="40000"/>
                  </a:schemeClr>
                </a:solidFill>
              </a:rPr>
              <a:t>Communication</a:t>
            </a:r>
          </a:p>
        </p:txBody>
      </p:sp>
      <p:sp>
        <p:nvSpPr>
          <p:cNvPr id="13" name="Rectangle 12">
            <a:extLst>
              <a:ext uri="{FF2B5EF4-FFF2-40B4-BE49-F238E27FC236}">
                <a16:creationId xmlns:a16="http://schemas.microsoft.com/office/drawing/2014/main" id="{2B52DE5E-2D31-4B1C-BA4D-9D710F396555}"/>
              </a:ext>
            </a:extLst>
          </p:cNvPr>
          <p:cNvSpPr/>
          <p:nvPr/>
        </p:nvSpPr>
        <p:spPr>
          <a:xfrm>
            <a:off x="8508670" y="3112496"/>
            <a:ext cx="3310361" cy="338554"/>
          </a:xfrm>
          <a:prstGeom prst="rect">
            <a:avLst/>
          </a:prstGeom>
        </p:spPr>
        <p:txBody>
          <a:bodyPr wrap="square">
            <a:spAutoFit/>
          </a:bodyPr>
          <a:lstStyle/>
          <a:p>
            <a:pPr lvl="1"/>
            <a:r>
              <a:rPr lang="es-ES" sz="1600">
                <a:solidFill>
                  <a:schemeClr val="accent1">
                    <a:lumMod val="60000"/>
                    <a:lumOff val="40000"/>
                  </a:schemeClr>
                </a:solidFill>
              </a:rPr>
              <a:t>DKOM</a:t>
            </a:r>
          </a:p>
        </p:txBody>
      </p:sp>
      <p:sp>
        <p:nvSpPr>
          <p:cNvPr id="14" name="Rectangle 13">
            <a:extLst>
              <a:ext uri="{FF2B5EF4-FFF2-40B4-BE49-F238E27FC236}">
                <a16:creationId xmlns:a16="http://schemas.microsoft.com/office/drawing/2014/main" id="{B3D9486E-DE62-4A18-94B9-5FE1E9579AD3}"/>
              </a:ext>
            </a:extLst>
          </p:cNvPr>
          <p:cNvSpPr/>
          <p:nvPr/>
        </p:nvSpPr>
        <p:spPr>
          <a:xfrm>
            <a:off x="8508670" y="3796570"/>
            <a:ext cx="3310361" cy="338554"/>
          </a:xfrm>
          <a:prstGeom prst="rect">
            <a:avLst/>
          </a:prstGeom>
        </p:spPr>
        <p:txBody>
          <a:bodyPr wrap="square">
            <a:spAutoFit/>
          </a:bodyPr>
          <a:lstStyle/>
          <a:p>
            <a:pPr lvl="1"/>
            <a:r>
              <a:rPr lang="es-ES" sz="1600">
                <a:solidFill>
                  <a:schemeClr val="accent1">
                    <a:lumMod val="60000"/>
                    <a:lumOff val="40000"/>
                  </a:schemeClr>
                </a:solidFill>
              </a:rPr>
              <a:t>Keyboard Filter</a:t>
            </a:r>
          </a:p>
        </p:txBody>
      </p:sp>
      <p:sp>
        <p:nvSpPr>
          <p:cNvPr id="15" name="Rectangle 14">
            <a:extLst>
              <a:ext uri="{FF2B5EF4-FFF2-40B4-BE49-F238E27FC236}">
                <a16:creationId xmlns:a16="http://schemas.microsoft.com/office/drawing/2014/main" id="{7D01EAF5-163C-4DCB-82EB-19461E00BDE8}"/>
              </a:ext>
            </a:extLst>
          </p:cNvPr>
          <p:cNvSpPr/>
          <p:nvPr/>
        </p:nvSpPr>
        <p:spPr>
          <a:xfrm>
            <a:off x="8508670" y="5901630"/>
            <a:ext cx="3310361" cy="338554"/>
          </a:xfrm>
          <a:prstGeom prst="rect">
            <a:avLst/>
          </a:prstGeom>
        </p:spPr>
        <p:txBody>
          <a:bodyPr wrap="square">
            <a:spAutoFit/>
          </a:bodyPr>
          <a:lstStyle/>
          <a:p>
            <a:pPr lvl="1"/>
            <a:r>
              <a:rPr lang="es-ES" sz="1600">
                <a:solidFill>
                  <a:schemeClr val="accent1">
                    <a:lumMod val="60000"/>
                    <a:lumOff val="40000"/>
                  </a:schemeClr>
                </a:solidFill>
              </a:rPr>
              <a:t>Minifilter</a:t>
            </a:r>
          </a:p>
        </p:txBody>
      </p:sp>
      <p:sp>
        <p:nvSpPr>
          <p:cNvPr id="16" name="Rectangle 15">
            <a:extLst>
              <a:ext uri="{FF2B5EF4-FFF2-40B4-BE49-F238E27FC236}">
                <a16:creationId xmlns:a16="http://schemas.microsoft.com/office/drawing/2014/main" id="{8D13D574-D981-4769-AF34-2D6BF11E8F00}"/>
              </a:ext>
            </a:extLst>
          </p:cNvPr>
          <p:cNvSpPr/>
          <p:nvPr/>
        </p:nvSpPr>
        <p:spPr>
          <a:xfrm>
            <a:off x="8508670" y="4498315"/>
            <a:ext cx="3310361" cy="338554"/>
          </a:xfrm>
          <a:prstGeom prst="rect">
            <a:avLst/>
          </a:prstGeom>
        </p:spPr>
        <p:txBody>
          <a:bodyPr wrap="square">
            <a:spAutoFit/>
          </a:bodyPr>
          <a:lstStyle/>
          <a:p>
            <a:pPr lvl="1"/>
            <a:r>
              <a:rPr lang="es-ES" sz="1600">
                <a:solidFill>
                  <a:schemeClr val="accent1">
                    <a:lumMod val="60000"/>
                    <a:lumOff val="40000"/>
                  </a:schemeClr>
                </a:solidFill>
              </a:rPr>
              <a:t>WFP</a:t>
            </a:r>
          </a:p>
        </p:txBody>
      </p:sp>
      <p:sp>
        <p:nvSpPr>
          <p:cNvPr id="17" name="Rectangle 16">
            <a:extLst>
              <a:ext uri="{FF2B5EF4-FFF2-40B4-BE49-F238E27FC236}">
                <a16:creationId xmlns:a16="http://schemas.microsoft.com/office/drawing/2014/main" id="{90FBD342-3D0D-4A2D-8485-9BEB7325050B}"/>
              </a:ext>
            </a:extLst>
          </p:cNvPr>
          <p:cNvSpPr/>
          <p:nvPr/>
        </p:nvSpPr>
        <p:spPr>
          <a:xfrm>
            <a:off x="8508670" y="5213092"/>
            <a:ext cx="3310361" cy="338554"/>
          </a:xfrm>
          <a:prstGeom prst="rect">
            <a:avLst/>
          </a:prstGeom>
        </p:spPr>
        <p:txBody>
          <a:bodyPr wrap="square">
            <a:spAutoFit/>
          </a:bodyPr>
          <a:lstStyle/>
          <a:p>
            <a:pPr lvl="1"/>
            <a:r>
              <a:rPr lang="es-ES" sz="1600">
                <a:solidFill>
                  <a:schemeClr val="accent1">
                    <a:lumMod val="60000"/>
                    <a:lumOff val="40000"/>
                  </a:schemeClr>
                </a:solidFill>
              </a:rPr>
              <a:t>WSK</a:t>
            </a:r>
          </a:p>
        </p:txBody>
      </p:sp>
      <p:sp>
        <p:nvSpPr>
          <p:cNvPr id="19" name="Double Wave 18">
            <a:extLst>
              <a:ext uri="{FF2B5EF4-FFF2-40B4-BE49-F238E27FC236}">
                <a16:creationId xmlns:a16="http://schemas.microsoft.com/office/drawing/2014/main" id="{D82713C4-13DA-4E95-85C7-C0F774F65DBE}"/>
              </a:ext>
            </a:extLst>
          </p:cNvPr>
          <p:cNvSpPr/>
          <p:nvPr/>
        </p:nvSpPr>
        <p:spPr>
          <a:xfrm>
            <a:off x="-57366" y="1322413"/>
            <a:ext cx="12306731" cy="5503085"/>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252721-2CE2-49CA-AA17-E8B88A26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 cy="1828800"/>
          </a:xfrm>
          <a:prstGeom prst="rect">
            <a:avLst/>
          </a:prstGeom>
        </p:spPr>
      </p:pic>
      <p:sp>
        <p:nvSpPr>
          <p:cNvPr id="23" name="TextBox 22">
            <a:extLst>
              <a:ext uri="{FF2B5EF4-FFF2-40B4-BE49-F238E27FC236}">
                <a16:creationId xmlns:a16="http://schemas.microsoft.com/office/drawing/2014/main" id="{D628BED2-33A7-403B-8A27-97366195A188}"/>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cxnSp>
        <p:nvCxnSpPr>
          <p:cNvPr id="5" name="Straight Connector 4">
            <a:extLst>
              <a:ext uri="{FF2B5EF4-FFF2-40B4-BE49-F238E27FC236}">
                <a16:creationId xmlns:a16="http://schemas.microsoft.com/office/drawing/2014/main" id="{53A80D59-93C8-44E9-B7AB-5C309F9423C6}"/>
              </a:ext>
            </a:extLst>
          </p:cNvPr>
          <p:cNvCxnSpPr/>
          <p:nvPr/>
        </p:nvCxnSpPr>
        <p:spPr>
          <a:xfrm flipV="1">
            <a:off x="685800" y="5549991"/>
            <a:ext cx="10626365" cy="68385"/>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2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7A14F-B725-4EDE-8A20-75EC4CBB0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70"/>
            <a:ext cx="1828800" cy="1828800"/>
          </a:xfrm>
          <a:prstGeom prst="rect">
            <a:avLst/>
          </a:prstGeom>
        </p:spPr>
      </p:pic>
      <p:sp>
        <p:nvSpPr>
          <p:cNvPr id="6" name="Title 1">
            <a:extLst>
              <a:ext uri="{FF2B5EF4-FFF2-40B4-BE49-F238E27FC236}">
                <a16:creationId xmlns:a16="http://schemas.microsoft.com/office/drawing/2014/main" id="{944F0E03-CFE7-44E3-9E48-F6D1635646FF}"/>
              </a:ext>
            </a:extLst>
          </p:cNvPr>
          <p:cNvSpPr txBox="1">
            <a:spLocks/>
          </p:cNvSpPr>
          <p:nvPr/>
        </p:nvSpPr>
        <p:spPr>
          <a:xfrm>
            <a:off x="5159829" y="317636"/>
            <a:ext cx="7032170" cy="1293028"/>
          </a:xfrm>
          <a:prstGeom prst="rect">
            <a:avLst/>
          </a:prstGeom>
        </p:spPr>
        <p:txBody>
          <a:bodyPr vert="horz" lIns="91440" tIns="45720" rIns="91440" bIns="45720" rtlCol="0" anchor="ctr">
            <a:normAutofit fontScale="92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Reverse Engineering / Malware Analysis</a:t>
            </a: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rPr>
              <a:t>Bug Hunting</a:t>
            </a:r>
            <a:endPar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pic>
        <p:nvPicPr>
          <p:cNvPr id="8" name="Picture 7">
            <a:extLst>
              <a:ext uri="{FF2B5EF4-FFF2-40B4-BE49-F238E27FC236}">
                <a16:creationId xmlns:a16="http://schemas.microsoft.com/office/drawing/2014/main" id="{C261D1DC-FA53-4135-92E7-438D41225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416" y="2789121"/>
            <a:ext cx="1486187" cy="1098130"/>
          </a:xfrm>
          <a:prstGeom prst="rect">
            <a:avLst/>
          </a:prstGeom>
        </p:spPr>
      </p:pic>
      <p:sp>
        <p:nvSpPr>
          <p:cNvPr id="9" name="Rectangle: Diagonal Corners Rounded 8">
            <a:extLst>
              <a:ext uri="{FF2B5EF4-FFF2-40B4-BE49-F238E27FC236}">
                <a16:creationId xmlns:a16="http://schemas.microsoft.com/office/drawing/2014/main" id="{F1B521B2-8E74-460B-8FAF-282159350172}"/>
              </a:ext>
            </a:extLst>
          </p:cNvPr>
          <p:cNvSpPr/>
          <p:nvPr/>
        </p:nvSpPr>
        <p:spPr>
          <a:xfrm>
            <a:off x="1299411" y="2204185"/>
            <a:ext cx="9538635" cy="4336179"/>
          </a:xfrm>
          <a:prstGeom prst="round2Diag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A79EAD53-3D3E-4D3E-BAA5-E146BAB36A0C}"/>
              </a:ext>
            </a:extLst>
          </p:cNvPr>
          <p:cNvPicPr>
            <a:picLocks noChangeAspect="1"/>
          </p:cNvPicPr>
          <p:nvPr/>
        </p:nvPicPr>
        <p:blipFill rotWithShape="1">
          <a:blip r:embed="rId5">
            <a:extLst>
              <a:ext uri="{28A0092B-C50C-407E-A947-70E740481C1C}">
                <a14:useLocalDpi xmlns:a14="http://schemas.microsoft.com/office/drawing/2010/main" val="0"/>
              </a:ext>
            </a:extLst>
          </a:blip>
          <a:srcRect r="59947"/>
          <a:stretch/>
        </p:blipFill>
        <p:spPr>
          <a:xfrm>
            <a:off x="8749416" y="3429000"/>
            <a:ext cx="1388500" cy="2449785"/>
          </a:xfrm>
          <a:prstGeom prst="rect">
            <a:avLst/>
          </a:prstGeom>
        </p:spPr>
      </p:pic>
      <p:pic>
        <p:nvPicPr>
          <p:cNvPr id="13" name="Picture 12">
            <a:extLst>
              <a:ext uri="{FF2B5EF4-FFF2-40B4-BE49-F238E27FC236}">
                <a16:creationId xmlns:a16="http://schemas.microsoft.com/office/drawing/2014/main" id="{FABE8B94-005A-43E5-958C-8786A5D00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008" y="5342441"/>
            <a:ext cx="2005986" cy="651945"/>
          </a:xfrm>
          <a:prstGeom prst="rect">
            <a:avLst/>
          </a:prstGeom>
        </p:spPr>
      </p:pic>
      <p:sp>
        <p:nvSpPr>
          <p:cNvPr id="4" name="Rectangle 3">
            <a:extLst>
              <a:ext uri="{FF2B5EF4-FFF2-40B4-BE49-F238E27FC236}">
                <a16:creationId xmlns:a16="http://schemas.microsoft.com/office/drawing/2014/main" id="{0332C799-C983-4437-95D5-37959054FCD3}"/>
              </a:ext>
            </a:extLst>
          </p:cNvPr>
          <p:cNvSpPr/>
          <p:nvPr/>
        </p:nvSpPr>
        <p:spPr>
          <a:xfrm>
            <a:off x="1768120" y="2688870"/>
            <a:ext cx="7206837" cy="3524042"/>
          </a:xfrm>
          <a:prstGeom prst="rect">
            <a:avLst/>
          </a:prstGeom>
        </p:spPr>
        <p:txBody>
          <a:bodyPr wrap="square">
            <a:spAutoFit/>
          </a:bodyPr>
          <a:lstStyle/>
          <a:p>
            <a:r>
              <a:rPr lang="en-US">
                <a:solidFill>
                  <a:schemeClr val="bg1"/>
                </a:solidFill>
                <a:latin typeface="-apple-system"/>
              </a:rPr>
              <a:t>Module 10 – Windows Reverse Engineering</a:t>
            </a:r>
          </a:p>
          <a:p>
            <a:endParaRPr lang="en-US" sz="700">
              <a:solidFill>
                <a:schemeClr val="bg1"/>
              </a:solidFill>
              <a:latin typeface="-apple-system"/>
            </a:endParaRPr>
          </a:p>
          <a:p>
            <a:pPr lvl="1"/>
            <a:r>
              <a:rPr lang="en-US">
                <a:solidFill>
                  <a:schemeClr val="bg1"/>
                </a:solidFill>
                <a:latin typeface="-apple-system"/>
              </a:rPr>
              <a:t>• Windows architecture (User mode and Kernel mode)</a:t>
            </a:r>
            <a:br>
              <a:rPr lang="en-US">
                <a:solidFill>
                  <a:schemeClr val="bg1"/>
                </a:solidFill>
              </a:rPr>
            </a:br>
            <a:r>
              <a:rPr lang="en-US">
                <a:solidFill>
                  <a:schemeClr val="bg1"/>
                </a:solidFill>
                <a:latin typeface="-apple-system"/>
              </a:rPr>
              <a:t>• Windows protections (DSE, KPP, VBS, CFG)</a:t>
            </a:r>
            <a:br>
              <a:rPr lang="en-US">
                <a:solidFill>
                  <a:schemeClr val="bg1"/>
                </a:solidFill>
              </a:rPr>
            </a:br>
            <a:r>
              <a:rPr lang="en-US">
                <a:solidFill>
                  <a:schemeClr val="bg1"/>
                </a:solidFill>
                <a:latin typeface="-apple-system"/>
              </a:rPr>
              <a:t>• Malware hunting with SysInternals tools</a:t>
            </a:r>
            <a:br>
              <a:rPr lang="en-US">
                <a:solidFill>
                  <a:schemeClr val="bg1"/>
                </a:solidFill>
              </a:rPr>
            </a:br>
            <a:r>
              <a:rPr lang="en-US">
                <a:solidFill>
                  <a:schemeClr val="bg1"/>
                </a:solidFill>
                <a:latin typeface="-apple-system"/>
              </a:rPr>
              <a:t>• Windows kernel opaque structures (EPROCESS, ETHREAD)</a:t>
            </a:r>
            <a:br>
              <a:rPr lang="en-US">
                <a:solidFill>
                  <a:schemeClr val="bg1"/>
                </a:solidFill>
              </a:rPr>
            </a:br>
            <a:r>
              <a:rPr lang="en-US">
                <a:solidFill>
                  <a:schemeClr val="bg1"/>
                </a:solidFill>
                <a:latin typeface="-apple-system"/>
              </a:rPr>
              <a:t>• Windows kernel debugging</a:t>
            </a:r>
            <a:br>
              <a:rPr lang="en-US">
                <a:solidFill>
                  <a:schemeClr val="bg1"/>
                </a:solidFill>
              </a:rPr>
            </a:br>
            <a:r>
              <a:rPr lang="en-US">
                <a:solidFill>
                  <a:schemeClr val="bg1"/>
                </a:solidFill>
                <a:latin typeface="-apple-system"/>
              </a:rPr>
              <a:t>• WinDbg scripting (Commands, Javascript, PyKd)</a:t>
            </a:r>
            <a:br>
              <a:rPr lang="en-US">
                <a:solidFill>
                  <a:schemeClr val="bg1"/>
                </a:solidFill>
              </a:rPr>
            </a:br>
            <a:r>
              <a:rPr lang="en-US">
                <a:solidFill>
                  <a:schemeClr val="bg1"/>
                </a:solidFill>
                <a:latin typeface="-apple-system"/>
              </a:rPr>
              <a:t>• Rootkit hooking techniques (IDT, SSDT)</a:t>
            </a:r>
            <a:br>
              <a:rPr lang="en-US">
                <a:solidFill>
                  <a:schemeClr val="bg1"/>
                </a:solidFill>
              </a:rPr>
            </a:br>
            <a:r>
              <a:rPr lang="en-US">
                <a:solidFill>
                  <a:schemeClr val="bg1"/>
                </a:solidFill>
                <a:latin typeface="-apple-system"/>
              </a:rPr>
              <a:t>• Rootkit development (Kernel Mode Drivers)</a:t>
            </a:r>
            <a:br>
              <a:rPr lang="en-US">
                <a:solidFill>
                  <a:schemeClr val="bg1"/>
                </a:solidFill>
              </a:rPr>
            </a:br>
            <a:r>
              <a:rPr lang="en-US">
                <a:solidFill>
                  <a:schemeClr val="bg1"/>
                </a:solidFill>
                <a:latin typeface="-apple-system"/>
              </a:rPr>
              <a:t>• Bootkit development (UEFI Applications)</a:t>
            </a:r>
            <a:br>
              <a:rPr lang="en-US">
                <a:solidFill>
                  <a:schemeClr val="bg1"/>
                </a:solidFill>
              </a:rPr>
            </a:br>
            <a:r>
              <a:rPr lang="en-US">
                <a:solidFill>
                  <a:schemeClr val="bg1"/>
                </a:solidFill>
                <a:latin typeface="-apple-system"/>
              </a:rPr>
              <a:t>• Bootkit analysis (ESPecter, BlackLotus)</a:t>
            </a:r>
            <a:br>
              <a:rPr lang="en-US">
                <a:solidFill>
                  <a:schemeClr val="bg1"/>
                </a:solidFill>
              </a:rPr>
            </a:br>
            <a:r>
              <a:rPr lang="en-US">
                <a:solidFill>
                  <a:schemeClr val="bg1"/>
                </a:solidFill>
                <a:latin typeface="-apple-system"/>
              </a:rPr>
              <a:t>• Kernel exploitation (Vulnerable drivers, Write-What-Where)</a:t>
            </a:r>
            <a:endParaRPr lang="en-US">
              <a:solidFill>
                <a:schemeClr val="bg1"/>
              </a:solidFill>
            </a:endParaRPr>
          </a:p>
        </p:txBody>
      </p:sp>
    </p:spTree>
    <p:extLst>
      <p:ext uri="{BB962C8B-B14F-4D97-AF65-F5344CB8AC3E}">
        <p14:creationId xmlns:p14="http://schemas.microsoft.com/office/powerpoint/2010/main" val="415175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9EEA850-29AA-4B66-889A-A2CAEDFA29DA}"/>
              </a:ext>
            </a:extLst>
          </p:cNvPr>
          <p:cNvSpPr>
            <a:spLocks noGrp="1"/>
          </p:cNvSpPr>
          <p:nvPr>
            <p:ph idx="1"/>
          </p:nvPr>
        </p:nvSpPr>
        <p:spPr>
          <a:xfrm>
            <a:off x="685800" y="2196046"/>
            <a:ext cx="5410200" cy="4341707"/>
          </a:xfrm>
        </p:spPr>
        <p:txBody>
          <a:bodyPr>
            <a:noAutofit/>
          </a:bodyPr>
          <a:lstStyle/>
          <a:p>
            <a:pPr algn="just"/>
            <a:endParaRPr lang="es-ES" sz="700">
              <a:solidFill>
                <a:schemeClr val="bg1"/>
              </a:solidFill>
            </a:endParaRPr>
          </a:p>
          <a:p>
            <a:pPr algn="just"/>
            <a:r>
              <a:rPr lang="es-ES" sz="2000">
                <a:solidFill>
                  <a:schemeClr val="bg1"/>
                </a:solidFill>
              </a:rPr>
              <a:t>Concepts</a:t>
            </a:r>
          </a:p>
          <a:p>
            <a:pPr lvl="1" algn="just"/>
            <a:r>
              <a:rPr lang="es-ES" sz="1800">
                <a:solidFill>
                  <a:schemeClr val="bg1"/>
                </a:solidFill>
              </a:rPr>
              <a:t>Kernel</a:t>
            </a:r>
          </a:p>
          <a:p>
            <a:pPr lvl="1" algn="just"/>
            <a:r>
              <a:rPr lang="es-ES" sz="1800">
                <a:solidFill>
                  <a:schemeClr val="bg1"/>
                </a:solidFill>
              </a:rPr>
              <a:t>Rootkit</a:t>
            </a:r>
          </a:p>
          <a:p>
            <a:pPr lvl="1" algn="just"/>
            <a:r>
              <a:rPr lang="es-ES" sz="1800">
                <a:solidFill>
                  <a:schemeClr val="bg1"/>
                </a:solidFill>
              </a:rPr>
              <a:t>Security Mechanisms</a:t>
            </a:r>
          </a:p>
          <a:p>
            <a:pPr marL="0" indent="0" algn="just">
              <a:buNone/>
            </a:pPr>
            <a:endParaRPr lang="es-ES" sz="700">
              <a:solidFill>
                <a:schemeClr val="bg1"/>
              </a:solidFill>
            </a:endParaRPr>
          </a:p>
          <a:p>
            <a:pPr algn="just"/>
            <a:r>
              <a:rPr lang="es-ES" sz="2000">
                <a:solidFill>
                  <a:schemeClr val="bg1"/>
                </a:solidFill>
              </a:rPr>
              <a:t>Checkpoint</a:t>
            </a:r>
            <a:endParaRPr lang="es-ES" sz="1800">
              <a:solidFill>
                <a:schemeClr val="bg1"/>
              </a:solidFill>
            </a:endParaRPr>
          </a:p>
          <a:p>
            <a:pPr marL="0" indent="0" algn="just">
              <a:buNone/>
            </a:pPr>
            <a:endParaRPr lang="es-ES" sz="700">
              <a:solidFill>
                <a:schemeClr val="bg1"/>
              </a:solidFill>
            </a:endParaRPr>
          </a:p>
          <a:p>
            <a:pPr algn="just"/>
            <a:r>
              <a:rPr lang="es-ES" sz="2000">
                <a:solidFill>
                  <a:schemeClr val="bg1"/>
                </a:solidFill>
              </a:rPr>
              <a:t>Development Environment</a:t>
            </a:r>
          </a:p>
          <a:p>
            <a:pPr lvl="1" algn="just"/>
            <a:r>
              <a:rPr lang="es-ES" sz="1800">
                <a:solidFill>
                  <a:schemeClr val="bg1"/>
                </a:solidFill>
              </a:rPr>
              <a:t>Script</a:t>
            </a:r>
          </a:p>
          <a:p>
            <a:pPr lvl="1" algn="just"/>
            <a:r>
              <a:rPr lang="es-ES" sz="1800">
                <a:solidFill>
                  <a:schemeClr val="bg1"/>
                </a:solidFill>
              </a:rPr>
              <a:t>Kernel Mode Driver</a:t>
            </a:r>
          </a:p>
          <a:p>
            <a:pPr lvl="1" algn="just"/>
            <a:r>
              <a:rPr lang="es-ES" sz="1800">
                <a:solidFill>
                  <a:schemeClr val="bg1"/>
                </a:solidFill>
              </a:rPr>
              <a:t>Our Malicious Driver</a:t>
            </a:r>
          </a:p>
          <a:p>
            <a:pPr marL="0" indent="0" algn="just">
              <a:buNone/>
            </a:pPr>
            <a:endParaRPr lang="es-ES" sz="700">
              <a:solidFill>
                <a:schemeClr val="bg1"/>
              </a:solidFill>
            </a:endParaRPr>
          </a:p>
          <a:p>
            <a:pPr algn="just"/>
            <a:r>
              <a:rPr lang="es-ES" sz="2000">
                <a:solidFill>
                  <a:schemeClr val="bg1"/>
                </a:solidFill>
              </a:rPr>
              <a:t>Demo Time</a:t>
            </a:r>
          </a:p>
          <a:p>
            <a:pPr algn="just"/>
            <a:endParaRPr lang="es-ES" sz="2000">
              <a:solidFill>
                <a:schemeClr val="bg1"/>
              </a:solidFill>
            </a:endParaRPr>
          </a:p>
        </p:txBody>
      </p:sp>
      <p:sp>
        <p:nvSpPr>
          <p:cNvPr id="11" name="Content Placeholder 2">
            <a:extLst>
              <a:ext uri="{FF2B5EF4-FFF2-40B4-BE49-F238E27FC236}">
                <a16:creationId xmlns:a16="http://schemas.microsoft.com/office/drawing/2014/main" id="{1032B842-4E4C-49EB-B421-A792CF5EE725}"/>
              </a:ext>
            </a:extLst>
          </p:cNvPr>
          <p:cNvSpPr txBox="1">
            <a:spLocks/>
          </p:cNvSpPr>
          <p:nvPr/>
        </p:nvSpPr>
        <p:spPr>
          <a:xfrm>
            <a:off x="6571786" y="2196047"/>
            <a:ext cx="5410200" cy="4341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endParaRPr lang="en-US" sz="700">
              <a:solidFill>
                <a:schemeClr val="bg1"/>
              </a:solidFill>
            </a:endParaRPr>
          </a:p>
          <a:p>
            <a:pPr algn="just"/>
            <a:r>
              <a:rPr lang="en-US" sz="2000">
                <a:solidFill>
                  <a:schemeClr val="bg1"/>
                </a:solidFill>
              </a:rPr>
              <a:t>Development</a:t>
            </a:r>
          </a:p>
          <a:p>
            <a:pPr lvl="1" algn="just"/>
            <a:r>
              <a:rPr lang="en-US" sz="1800">
                <a:solidFill>
                  <a:schemeClr val="bg1"/>
                </a:solidFill>
              </a:rPr>
              <a:t>Communication, Keylogger</a:t>
            </a:r>
          </a:p>
          <a:p>
            <a:pPr lvl="1" algn="just"/>
            <a:r>
              <a:rPr lang="en-US" sz="1800">
                <a:solidFill>
                  <a:schemeClr val="bg1"/>
                </a:solidFill>
              </a:rPr>
              <a:t>Hide Processes, Hide Folders</a:t>
            </a:r>
          </a:p>
          <a:p>
            <a:pPr lvl="1" algn="just"/>
            <a:r>
              <a:rPr lang="en-US" sz="1800">
                <a:solidFill>
                  <a:schemeClr val="bg1"/>
                </a:solidFill>
              </a:rPr>
              <a:t>Network Control, Network Requests</a:t>
            </a:r>
            <a:endParaRPr lang="en-US" sz="700">
              <a:solidFill>
                <a:schemeClr val="bg1"/>
              </a:solidFill>
            </a:endParaRPr>
          </a:p>
          <a:p>
            <a:pPr marL="0" indent="0" algn="just">
              <a:buNone/>
            </a:pPr>
            <a:endParaRPr lang="en-US" sz="700">
              <a:solidFill>
                <a:schemeClr val="bg1"/>
              </a:solidFill>
            </a:endParaRPr>
          </a:p>
          <a:p>
            <a:pPr algn="just"/>
            <a:r>
              <a:rPr lang="en-US" sz="2000">
                <a:solidFill>
                  <a:schemeClr val="bg1"/>
                </a:solidFill>
              </a:rPr>
              <a:t>Infection</a:t>
            </a:r>
            <a:endParaRPr lang="en-US" sz="1800">
              <a:solidFill>
                <a:schemeClr val="bg1"/>
              </a:solidFill>
            </a:endParaRPr>
          </a:p>
          <a:p>
            <a:pPr marL="0" indent="0" algn="just">
              <a:buNone/>
            </a:pPr>
            <a:endParaRPr lang="en-US" sz="700">
              <a:solidFill>
                <a:schemeClr val="bg1"/>
              </a:solidFill>
            </a:endParaRPr>
          </a:p>
          <a:p>
            <a:pPr algn="just"/>
            <a:r>
              <a:rPr lang="en-US" sz="2000">
                <a:solidFill>
                  <a:schemeClr val="bg1"/>
                </a:solidFill>
              </a:rPr>
              <a:t>B/Rootkits in the Wild</a:t>
            </a:r>
          </a:p>
          <a:p>
            <a:pPr lvl="1" algn="just"/>
            <a:r>
              <a:rPr lang="en-US" sz="1800">
                <a:solidFill>
                  <a:schemeClr val="bg1"/>
                </a:solidFill>
              </a:rPr>
              <a:t>FudModule</a:t>
            </a:r>
          </a:p>
          <a:p>
            <a:pPr lvl="1" algn="just"/>
            <a:r>
              <a:rPr lang="en-US" sz="1800">
                <a:solidFill>
                  <a:schemeClr val="bg1"/>
                </a:solidFill>
              </a:rPr>
              <a:t>Fire Chili</a:t>
            </a:r>
          </a:p>
          <a:p>
            <a:pPr lvl="1" algn="just"/>
            <a:r>
              <a:rPr lang="en-US" sz="1800">
                <a:solidFill>
                  <a:schemeClr val="bg1"/>
                </a:solidFill>
              </a:rPr>
              <a:t>SPEcter</a:t>
            </a:r>
          </a:p>
          <a:p>
            <a:pPr algn="just"/>
            <a:endParaRPr lang="en-US" sz="700">
              <a:solidFill>
                <a:schemeClr val="bg1"/>
              </a:solidFill>
            </a:endParaRPr>
          </a:p>
          <a:p>
            <a:pPr algn="just"/>
            <a:r>
              <a:rPr lang="es-ES" sz="2000">
                <a:solidFill>
                  <a:schemeClr val="bg1"/>
                </a:solidFill>
              </a:rPr>
              <a:t>Demo Time</a:t>
            </a:r>
          </a:p>
        </p:txBody>
      </p:sp>
      <p:sp>
        <p:nvSpPr>
          <p:cNvPr id="13" name="Title 1">
            <a:extLst>
              <a:ext uri="{FF2B5EF4-FFF2-40B4-BE49-F238E27FC236}">
                <a16:creationId xmlns:a16="http://schemas.microsoft.com/office/drawing/2014/main" id="{DEB7878A-FFB8-4120-B7DF-F4E94FC064C7}"/>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s-ES">
                <a:solidFill>
                  <a:schemeClr val="bg1"/>
                </a:solidFill>
              </a:rPr>
              <a:t>Table of Contents</a:t>
            </a:r>
            <a:endParaRPr lang="en-US">
              <a:solidFill>
                <a:schemeClr val="bg1"/>
              </a:solidFill>
            </a:endParaRPr>
          </a:p>
        </p:txBody>
      </p:sp>
      <p:sp>
        <p:nvSpPr>
          <p:cNvPr id="2" name="TextBox 1">
            <a:extLst>
              <a:ext uri="{FF2B5EF4-FFF2-40B4-BE49-F238E27FC236}">
                <a16:creationId xmlns:a16="http://schemas.microsoft.com/office/drawing/2014/main" id="{3D541370-46BE-4EE7-8AD5-77C82C85DE36}"/>
              </a:ext>
            </a:extLst>
          </p:cNvPr>
          <p:cNvSpPr txBox="1"/>
          <p:nvPr/>
        </p:nvSpPr>
        <p:spPr>
          <a:xfrm rot="21220342">
            <a:off x="1862628" y="1067108"/>
            <a:ext cx="4384534" cy="1107996"/>
          </a:xfrm>
          <a:prstGeom prst="rect">
            <a:avLst/>
          </a:prstGeom>
          <a:noFill/>
        </p:spPr>
        <p:txBody>
          <a:bodyPr wrap="none" rtlCol="0">
            <a:spAutoFit/>
          </a:bodyPr>
          <a:lstStyle/>
          <a:p>
            <a:r>
              <a:rPr lang="en-US" sz="6600" b="1">
                <a:solidFill>
                  <a:srgbClr val="FFC000"/>
                </a:solidFill>
                <a:latin typeface="Chiller" panose="04020404031007020602" pitchFamily="82" charset="0"/>
              </a:rPr>
              <a:t>R</a:t>
            </a:r>
            <a:r>
              <a:rPr lang="en-US" sz="5400" b="1">
                <a:solidFill>
                  <a:srgbClr val="FFC000"/>
                </a:solidFill>
                <a:latin typeface="Chiller" panose="04020404031007020602" pitchFamily="82" charset="0"/>
              </a:rPr>
              <a:t>ootkit Development</a:t>
            </a:r>
          </a:p>
        </p:txBody>
      </p:sp>
      <p:sp>
        <p:nvSpPr>
          <p:cNvPr id="4" name="Double Wave 3">
            <a:extLst>
              <a:ext uri="{FF2B5EF4-FFF2-40B4-BE49-F238E27FC236}">
                <a16:creationId xmlns:a16="http://schemas.microsoft.com/office/drawing/2014/main" id="{404E2CEF-9F28-475B-BD80-6D5D04D7A241}"/>
              </a:ext>
            </a:extLst>
          </p:cNvPr>
          <p:cNvSpPr/>
          <p:nvPr/>
        </p:nvSpPr>
        <p:spPr>
          <a:xfrm>
            <a:off x="-47824" y="2115923"/>
            <a:ext cx="12306731" cy="4421830"/>
          </a:xfrm>
          <a:prstGeom prst="doubleWave">
            <a:avLst/>
          </a:prstGeom>
          <a:noFill/>
          <a:ln>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0F7166-D6C9-4606-A16E-DA2F588A5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60504" cy="1860504"/>
          </a:xfrm>
          <a:prstGeom prst="rect">
            <a:avLst/>
          </a:prstGeom>
        </p:spPr>
      </p:pic>
      <p:pic>
        <p:nvPicPr>
          <p:cNvPr id="8" name="Picture 7">
            <a:extLst>
              <a:ext uri="{FF2B5EF4-FFF2-40B4-BE49-F238E27FC236}">
                <a16:creationId xmlns:a16="http://schemas.microsoft.com/office/drawing/2014/main" id="{B914D408-7FCB-4604-9188-8A70A3E9A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0772">
            <a:off x="3586630" y="1840873"/>
            <a:ext cx="2778406" cy="360379"/>
          </a:xfrm>
          <a:prstGeom prst="rect">
            <a:avLst/>
          </a:prstGeom>
        </p:spPr>
      </p:pic>
    </p:spTree>
    <p:extLst>
      <p:ext uri="{BB962C8B-B14F-4D97-AF65-F5344CB8AC3E}">
        <p14:creationId xmlns:p14="http://schemas.microsoft.com/office/powerpoint/2010/main" val="114167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322C-CF20-446B-962A-24D547A0120D}"/>
              </a:ext>
            </a:extLst>
          </p:cNvPr>
          <p:cNvSpPr>
            <a:spLocks noGrp="1"/>
          </p:cNvSpPr>
          <p:nvPr>
            <p:ph idx="1"/>
          </p:nvPr>
        </p:nvSpPr>
        <p:spPr>
          <a:xfrm>
            <a:off x="4982585" y="1600200"/>
            <a:ext cx="7032170" cy="5074918"/>
          </a:xfrm>
        </p:spPr>
        <p:txBody>
          <a:bodyPr>
            <a:normAutofit/>
          </a:bodyPr>
          <a:lstStyle/>
          <a:p>
            <a:pPr marL="0" indent="0">
              <a:buNone/>
            </a:pPr>
            <a:r>
              <a:rPr lang="en-US" sz="1800">
                <a:solidFill>
                  <a:schemeClr val="bg1"/>
                </a:solidFill>
              </a:rPr>
              <a:t>Rootkits PoCs &amp; ViCONgal 2025 PPT:</a:t>
            </a:r>
          </a:p>
          <a:p>
            <a:pPr marL="0" indent="0">
              <a:buNone/>
            </a:pPr>
            <a:r>
              <a:rPr lang="en-US" sz="1300" b="1">
                <a:solidFill>
                  <a:srgbClr val="FB4AB6"/>
                </a:solidFill>
                <a:hlinkClick r:id="rId3">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3">
                  <a:extLst>
                    <a:ext uri="{A12FA001-AC4F-418D-AE19-62706E023703}">
                      <ahyp:hlinkClr xmlns:ahyp="http://schemas.microsoft.com/office/drawing/2018/hyperlinkcolor" val="tx"/>
                    </a:ext>
                  </a:extLst>
                </a:hlinkClick>
              </a:rPr>
              <a:t>Bentico</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Every resource you need to develop Rootkits:</a:t>
            </a:r>
          </a:p>
          <a:p>
            <a:pPr marL="0" indent="0">
              <a:buNone/>
            </a:pPr>
            <a:r>
              <a:rPr lang="en-US" sz="1300" b="1">
                <a:solidFill>
                  <a:srgbClr val="FB4AB6"/>
                </a:solidFill>
                <a:hlinkClick r:id="rId4">
                  <a:extLst>
                    <a:ext uri="{A12FA001-AC4F-418D-AE19-62706E023703}">
                      <ahyp:hlinkClr xmlns:ahyp="http://schemas.microsoft.com/office/drawing/2018/hyperlinkcolor" val="tx"/>
                    </a:ext>
                  </a:extLst>
                </a:hlinkClick>
              </a:rPr>
              <a:t>github.com/TheMalwareGuardian/</a:t>
            </a:r>
            <a:r>
              <a:rPr lang="en-US" sz="1500" b="1">
                <a:solidFill>
                  <a:srgbClr val="FB4AB6"/>
                </a:solidFill>
                <a:hlinkClick r:id="rId4">
                  <a:extLst>
                    <a:ext uri="{A12FA001-AC4F-418D-AE19-62706E023703}">
                      <ahyp:hlinkClr xmlns:ahyp="http://schemas.microsoft.com/office/drawing/2018/hyperlinkcolor" val="tx"/>
                    </a:ext>
                  </a:extLst>
                </a:hlinkClick>
              </a:rPr>
              <a:t>Awesome-Bootkits-Rootkits-Development</a:t>
            </a:r>
            <a:endParaRPr lang="en-US" sz="1500" b="1">
              <a:solidFill>
                <a:srgbClr val="FB4AB6"/>
              </a:solidFill>
            </a:endParaRPr>
          </a:p>
          <a:p>
            <a:pPr marL="0" indent="0">
              <a:buNone/>
            </a:pPr>
            <a:endParaRPr lang="en-US" sz="1800">
              <a:solidFill>
                <a:schemeClr val="bg1"/>
              </a:solidFill>
            </a:endParaRPr>
          </a:p>
          <a:p>
            <a:pPr marL="0" indent="0">
              <a:buNone/>
            </a:pPr>
            <a:r>
              <a:rPr lang="en-US" sz="1800">
                <a:solidFill>
                  <a:schemeClr val="bg1"/>
                </a:solidFill>
              </a:rPr>
              <a:t>Automate Bootkits/Rootkits Development</a:t>
            </a:r>
          </a:p>
          <a:p>
            <a:pPr marL="0" lvl="0" indent="0">
              <a:buNone/>
            </a:pPr>
            <a:r>
              <a:rPr lang="en-US" sz="1300" b="1" u="sng">
                <a:solidFill>
                  <a:srgbClr val="FB4AB6"/>
                </a:solidFill>
                <a:hlinkClick r:id="rId5"/>
              </a:rPr>
              <a:t>github.com/TheMalwareGuardian/</a:t>
            </a:r>
            <a:r>
              <a:rPr lang="en-US" sz="1500" b="1" u="sng">
                <a:solidFill>
                  <a:srgbClr val="FB4AB6"/>
                </a:solidFill>
                <a:hlinkClick r:id="rId5"/>
              </a:rPr>
              <a:t>Bootkits-Rootkits-Development-Environment</a:t>
            </a:r>
            <a:endParaRPr lang="en-US" sz="1500" u="sng">
              <a:solidFill>
                <a:srgbClr val="FB4AB6"/>
              </a:solidFill>
            </a:endParaRPr>
          </a:p>
          <a:p>
            <a:pPr marL="0" indent="0">
              <a:buNone/>
            </a:pPr>
            <a:endParaRPr lang="en-US" sz="1800">
              <a:solidFill>
                <a:srgbClr val="FB4AB6"/>
              </a:solidFill>
            </a:endParaRPr>
          </a:p>
          <a:p>
            <a:pPr marL="0" indent="0">
              <a:buNone/>
            </a:pPr>
            <a:r>
              <a:rPr lang="en-US" sz="1800">
                <a:solidFill>
                  <a:schemeClr val="bg1"/>
                </a:solidFill>
              </a:rPr>
              <a:t>Contact:</a:t>
            </a:r>
          </a:p>
          <a:p>
            <a:pPr marL="0" indent="0">
              <a:buNone/>
            </a:pPr>
            <a:r>
              <a:rPr lang="en-US" sz="1300" b="1">
                <a:solidFill>
                  <a:srgbClr val="FB4AB6"/>
                </a:solidFill>
                <a:hlinkClick r:id="rId6">
                  <a:extLst>
                    <a:ext uri="{A12FA001-AC4F-418D-AE19-62706E023703}">
                      <ahyp:hlinkClr xmlns:ahyp="http://schemas.microsoft.com/office/drawing/2018/hyperlinkcolor" val="tx"/>
                    </a:ext>
                  </a:extLst>
                </a:hlinkClick>
              </a:rPr>
              <a:t>www.linkedin.com/in/</a:t>
            </a:r>
            <a:r>
              <a:rPr lang="en-US" sz="1500" b="1">
                <a:solidFill>
                  <a:srgbClr val="FB4AB6"/>
                </a:solidFill>
                <a:hlinkClick r:id="rId6">
                  <a:extLst>
                    <a:ext uri="{A12FA001-AC4F-418D-AE19-62706E023703}">
                      <ahyp:hlinkClr xmlns:ahyp="http://schemas.microsoft.com/office/drawing/2018/hyperlinkcolor" val="tx"/>
                    </a:ext>
                  </a:extLst>
                </a:hlinkClick>
              </a:rPr>
              <a:t>vazquez-vazquez-alejandro</a:t>
            </a:r>
            <a:endParaRPr lang="en-US" sz="1500" b="1">
              <a:solidFill>
                <a:srgbClr val="FB4AB6"/>
              </a:solidFill>
            </a:endParaRPr>
          </a:p>
          <a:p>
            <a:pPr marL="0" indent="0">
              <a:buNone/>
            </a:pPr>
            <a:endParaRPr lang="en-US" sz="1500" b="1">
              <a:solidFill>
                <a:srgbClr val="FB4AB6"/>
              </a:solidFill>
            </a:endParaRPr>
          </a:p>
          <a:p>
            <a:pPr marL="0" indent="0">
              <a:buNone/>
            </a:pPr>
            <a:r>
              <a:rPr lang="en-US" sz="1600">
                <a:solidFill>
                  <a:schemeClr val="bg1"/>
                </a:solidFill>
              </a:rPr>
              <a:t>Agradecimientos:</a:t>
            </a:r>
          </a:p>
          <a:p>
            <a:pPr marL="0" indent="0">
              <a:buNone/>
            </a:pPr>
            <a:endParaRPr lang="en-US" sz="1600">
              <a:solidFill>
                <a:schemeClr val="bg1"/>
              </a:solidFill>
            </a:endParaRPr>
          </a:p>
          <a:p>
            <a:pPr marL="0" indent="0">
              <a:buNone/>
            </a:pPr>
            <a:endParaRPr lang="en-US" sz="1500" b="1">
              <a:solidFill>
                <a:srgbClr val="FB4AB6"/>
              </a:solidFill>
            </a:endParaRPr>
          </a:p>
          <a:p>
            <a:pPr marL="0" indent="0">
              <a:buNone/>
            </a:pPr>
            <a:endParaRPr lang="en-US" sz="1800">
              <a:solidFill>
                <a:schemeClr val="bg1"/>
              </a:solidFill>
            </a:endParaRPr>
          </a:p>
        </p:txBody>
      </p:sp>
      <p:sp>
        <p:nvSpPr>
          <p:cNvPr id="8" name="Title 1">
            <a:extLst>
              <a:ext uri="{FF2B5EF4-FFF2-40B4-BE49-F238E27FC236}">
                <a16:creationId xmlns:a16="http://schemas.microsoft.com/office/drawing/2014/main" id="{49E97C49-8AE8-41F5-9D9C-116505CBAB44}"/>
              </a:ext>
            </a:extLst>
          </p:cNvPr>
          <p:cNvSpPr txBox="1">
            <a:spLocks/>
          </p:cNvSpPr>
          <p:nvPr/>
        </p:nvSpPr>
        <p:spPr>
          <a:xfrm>
            <a:off x="5159829" y="182882"/>
            <a:ext cx="703217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rPr>
              <a:t>Thank You </a:t>
            </a:r>
            <a:r>
              <a:rPr kumimoji="0" lang="es-ES" sz="4000" b="0" i="0" u="none" strike="noStrike" kern="1200" cap="all" spc="0" normalizeH="0" baseline="0" noProof="0">
                <a:ln>
                  <a:noFill/>
                </a:ln>
                <a:solidFill>
                  <a:prstClr val="white"/>
                </a:solidFill>
                <a:effectLst/>
                <a:uLnTx/>
                <a:uFillTx/>
                <a:latin typeface="Century Gothic" panose="020B0502020202020204"/>
                <a:ea typeface="+mj-ea"/>
                <a:cs typeface="+mj-cs"/>
                <a:sym typeface="Wingdings" panose="05000000000000000000" pitchFamily="2" charset="2"/>
              </a:rPr>
              <a:t></a:t>
            </a:r>
            <a:endParaRPr kumimoji="0" lang="en-US" sz="4000" b="0" i="0" u="none" strike="noStrike" kern="1200" cap="all" spc="0" normalizeH="0" baseline="0" noProof="0">
              <a:ln>
                <a:noFill/>
              </a:ln>
              <a:solidFill>
                <a:prstClr val="white"/>
              </a:solidFill>
              <a:effectLst/>
              <a:uLnTx/>
              <a:uFillTx/>
              <a:latin typeface="Century Gothic" panose="020B0502020202020204"/>
              <a:ea typeface="+mj-ea"/>
              <a:cs typeface="+mj-cs"/>
            </a:endParaRPr>
          </a:p>
        </p:txBody>
      </p:sp>
      <p:grpSp>
        <p:nvGrpSpPr>
          <p:cNvPr id="4" name="Group 3">
            <a:extLst>
              <a:ext uri="{FF2B5EF4-FFF2-40B4-BE49-F238E27FC236}">
                <a16:creationId xmlns:a16="http://schemas.microsoft.com/office/drawing/2014/main" id="{EDDB3039-A2E6-46F4-ABE6-6C42A221DEB9}"/>
              </a:ext>
            </a:extLst>
          </p:cNvPr>
          <p:cNvGrpSpPr/>
          <p:nvPr/>
        </p:nvGrpSpPr>
        <p:grpSpPr>
          <a:xfrm>
            <a:off x="86247" y="1600200"/>
            <a:ext cx="4663553" cy="5118234"/>
            <a:chOff x="6437556" y="1303166"/>
            <a:chExt cx="4476716" cy="5298264"/>
          </a:xfrm>
          <a:blipFill>
            <a:blip r:embed="rId7"/>
            <a:stretch>
              <a:fillRect/>
            </a:stretch>
          </a:blipFill>
        </p:grpSpPr>
        <p:sp>
          <p:nvSpPr>
            <p:cNvPr id="41" name="Hexagon 40">
              <a:extLst>
                <a:ext uri="{FF2B5EF4-FFF2-40B4-BE49-F238E27FC236}">
                  <a16:creationId xmlns:a16="http://schemas.microsoft.com/office/drawing/2014/main" id="{42127980-2A52-456B-ABDF-14CF67F1A87D}"/>
                </a:ext>
              </a:extLst>
            </p:cNvPr>
            <p:cNvSpPr/>
            <p:nvPr/>
          </p:nvSpPr>
          <p:spPr>
            <a:xfrm>
              <a:off x="73011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3" name="Hexagon 42">
              <a:extLst>
                <a:ext uri="{FF2B5EF4-FFF2-40B4-BE49-F238E27FC236}">
                  <a16:creationId xmlns:a16="http://schemas.microsoft.com/office/drawing/2014/main" id="{A152DCD8-18A9-4334-A0AF-15F13DBDFAC6}"/>
                </a:ext>
              </a:extLst>
            </p:cNvPr>
            <p:cNvSpPr/>
            <p:nvPr/>
          </p:nvSpPr>
          <p:spPr>
            <a:xfrm>
              <a:off x="73011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0" name="Hexagon 49">
              <a:extLst>
                <a:ext uri="{FF2B5EF4-FFF2-40B4-BE49-F238E27FC236}">
                  <a16:creationId xmlns:a16="http://schemas.microsoft.com/office/drawing/2014/main" id="{1F0C838C-BD71-4D41-9C31-9C0AC981C82D}"/>
                </a:ext>
              </a:extLst>
            </p:cNvPr>
            <p:cNvSpPr/>
            <p:nvPr/>
          </p:nvSpPr>
          <p:spPr>
            <a:xfrm>
              <a:off x="73011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6" name="Hexagon 55">
              <a:extLst>
                <a:ext uri="{FF2B5EF4-FFF2-40B4-BE49-F238E27FC236}">
                  <a16:creationId xmlns:a16="http://schemas.microsoft.com/office/drawing/2014/main" id="{BC28AF66-E4B7-4058-BE96-E4B9EC787DD5}"/>
                </a:ext>
              </a:extLst>
            </p:cNvPr>
            <p:cNvSpPr/>
            <p:nvPr/>
          </p:nvSpPr>
          <p:spPr>
            <a:xfrm>
              <a:off x="73011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8" name="Hexagon 57">
              <a:extLst>
                <a:ext uri="{FF2B5EF4-FFF2-40B4-BE49-F238E27FC236}">
                  <a16:creationId xmlns:a16="http://schemas.microsoft.com/office/drawing/2014/main" id="{0A4AE044-E513-43F8-96EF-AE35089ED5FD}"/>
                </a:ext>
              </a:extLst>
            </p:cNvPr>
            <p:cNvSpPr/>
            <p:nvPr/>
          </p:nvSpPr>
          <p:spPr>
            <a:xfrm>
              <a:off x="73011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0" name="Hexagon 59">
              <a:extLst>
                <a:ext uri="{FF2B5EF4-FFF2-40B4-BE49-F238E27FC236}">
                  <a16:creationId xmlns:a16="http://schemas.microsoft.com/office/drawing/2014/main" id="{5D9AF5F4-7F1D-4DCB-B3B5-806C34024A63}"/>
                </a:ext>
              </a:extLst>
            </p:cNvPr>
            <p:cNvSpPr/>
            <p:nvPr/>
          </p:nvSpPr>
          <p:spPr>
            <a:xfrm>
              <a:off x="81647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1" name="Hexagon 60">
              <a:extLst>
                <a:ext uri="{FF2B5EF4-FFF2-40B4-BE49-F238E27FC236}">
                  <a16:creationId xmlns:a16="http://schemas.microsoft.com/office/drawing/2014/main" id="{72553B77-76C5-465F-91A6-0744ACB0CD6D}"/>
                </a:ext>
              </a:extLst>
            </p:cNvPr>
            <p:cNvSpPr/>
            <p:nvPr/>
          </p:nvSpPr>
          <p:spPr>
            <a:xfrm>
              <a:off x="81647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2" name="Hexagon 61">
              <a:extLst>
                <a:ext uri="{FF2B5EF4-FFF2-40B4-BE49-F238E27FC236}">
                  <a16:creationId xmlns:a16="http://schemas.microsoft.com/office/drawing/2014/main" id="{2BEFCE32-03AC-4FFB-84CA-AD1755BAF102}"/>
                </a:ext>
              </a:extLst>
            </p:cNvPr>
            <p:cNvSpPr/>
            <p:nvPr/>
          </p:nvSpPr>
          <p:spPr>
            <a:xfrm>
              <a:off x="81647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3" name="Hexagon 62">
              <a:extLst>
                <a:ext uri="{FF2B5EF4-FFF2-40B4-BE49-F238E27FC236}">
                  <a16:creationId xmlns:a16="http://schemas.microsoft.com/office/drawing/2014/main" id="{8080679D-1D27-42A5-BD6D-8057C3696208}"/>
                </a:ext>
              </a:extLst>
            </p:cNvPr>
            <p:cNvSpPr/>
            <p:nvPr/>
          </p:nvSpPr>
          <p:spPr>
            <a:xfrm>
              <a:off x="81647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4" name="Hexagon 63">
              <a:extLst>
                <a:ext uri="{FF2B5EF4-FFF2-40B4-BE49-F238E27FC236}">
                  <a16:creationId xmlns:a16="http://schemas.microsoft.com/office/drawing/2014/main" id="{E78EE3F8-F1BF-4A91-B3E9-D4F21E4DAC56}"/>
                </a:ext>
              </a:extLst>
            </p:cNvPr>
            <p:cNvSpPr/>
            <p:nvPr/>
          </p:nvSpPr>
          <p:spPr>
            <a:xfrm>
              <a:off x="81647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5" name="Hexagon 64">
              <a:extLst>
                <a:ext uri="{FF2B5EF4-FFF2-40B4-BE49-F238E27FC236}">
                  <a16:creationId xmlns:a16="http://schemas.microsoft.com/office/drawing/2014/main" id="{2B82C359-D2E5-499D-9C96-014F3DA208AC}"/>
                </a:ext>
              </a:extLst>
            </p:cNvPr>
            <p:cNvSpPr/>
            <p:nvPr/>
          </p:nvSpPr>
          <p:spPr>
            <a:xfrm>
              <a:off x="81647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5" name="Hexagon 74">
              <a:extLst>
                <a:ext uri="{FF2B5EF4-FFF2-40B4-BE49-F238E27FC236}">
                  <a16:creationId xmlns:a16="http://schemas.microsoft.com/office/drawing/2014/main" id="{2D189F7A-449B-4785-8B50-FD5E6D961360}"/>
                </a:ext>
              </a:extLst>
            </p:cNvPr>
            <p:cNvSpPr/>
            <p:nvPr/>
          </p:nvSpPr>
          <p:spPr>
            <a:xfrm>
              <a:off x="6437556" y="219036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6" name="Hexagon 75">
              <a:extLst>
                <a:ext uri="{FF2B5EF4-FFF2-40B4-BE49-F238E27FC236}">
                  <a16:creationId xmlns:a16="http://schemas.microsoft.com/office/drawing/2014/main" id="{944DE80D-5687-4115-B2A5-954FD4256FEA}"/>
                </a:ext>
              </a:extLst>
            </p:cNvPr>
            <p:cNvSpPr/>
            <p:nvPr/>
          </p:nvSpPr>
          <p:spPr>
            <a:xfrm>
              <a:off x="6437556" y="307968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7" name="Hexagon 76">
              <a:extLst>
                <a:ext uri="{FF2B5EF4-FFF2-40B4-BE49-F238E27FC236}">
                  <a16:creationId xmlns:a16="http://schemas.microsoft.com/office/drawing/2014/main" id="{B6EA46E1-D9CA-4948-A2F2-82B0C40B5667}"/>
                </a:ext>
              </a:extLst>
            </p:cNvPr>
            <p:cNvSpPr/>
            <p:nvPr/>
          </p:nvSpPr>
          <p:spPr>
            <a:xfrm>
              <a:off x="6437556" y="3968997"/>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8" name="Hexagon 77">
              <a:extLst>
                <a:ext uri="{FF2B5EF4-FFF2-40B4-BE49-F238E27FC236}">
                  <a16:creationId xmlns:a16="http://schemas.microsoft.com/office/drawing/2014/main" id="{5748B6F2-4815-4219-A543-A4BFA3D2FD39}"/>
                </a:ext>
              </a:extLst>
            </p:cNvPr>
            <p:cNvSpPr/>
            <p:nvPr/>
          </p:nvSpPr>
          <p:spPr>
            <a:xfrm>
              <a:off x="6437556" y="4858314"/>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Hexagon 78">
              <a:extLst>
                <a:ext uri="{FF2B5EF4-FFF2-40B4-BE49-F238E27FC236}">
                  <a16:creationId xmlns:a16="http://schemas.microsoft.com/office/drawing/2014/main" id="{B7919ABB-AAD1-4274-9A66-2E573BDC54FB}"/>
                </a:ext>
              </a:extLst>
            </p:cNvPr>
            <p:cNvSpPr/>
            <p:nvPr/>
          </p:nvSpPr>
          <p:spPr>
            <a:xfrm>
              <a:off x="6437556" y="130316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0" name="Hexagon 79">
              <a:extLst>
                <a:ext uri="{FF2B5EF4-FFF2-40B4-BE49-F238E27FC236}">
                  <a16:creationId xmlns:a16="http://schemas.microsoft.com/office/drawing/2014/main" id="{84B8B711-1C1D-4603-B72D-F5213DADDD58}"/>
                </a:ext>
              </a:extLst>
            </p:cNvPr>
            <p:cNvSpPr/>
            <p:nvPr/>
          </p:nvSpPr>
          <p:spPr>
            <a:xfrm>
              <a:off x="6437556" y="5747631"/>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9" name="Hexagon 88">
              <a:extLst>
                <a:ext uri="{FF2B5EF4-FFF2-40B4-BE49-F238E27FC236}">
                  <a16:creationId xmlns:a16="http://schemas.microsoft.com/office/drawing/2014/main" id="{AFAD1FAE-0E3E-4438-930C-3CB9143D39BF}"/>
                </a:ext>
              </a:extLst>
            </p:cNvPr>
            <p:cNvSpPr/>
            <p:nvPr/>
          </p:nvSpPr>
          <p:spPr>
            <a:xfrm>
              <a:off x="9028356" y="173523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0" name="Hexagon 89">
              <a:extLst>
                <a:ext uri="{FF2B5EF4-FFF2-40B4-BE49-F238E27FC236}">
                  <a16:creationId xmlns:a16="http://schemas.microsoft.com/office/drawing/2014/main" id="{28BF3D47-3A36-4F38-AB9B-36A1FC18AAF7}"/>
                </a:ext>
              </a:extLst>
            </p:cNvPr>
            <p:cNvSpPr/>
            <p:nvPr/>
          </p:nvSpPr>
          <p:spPr>
            <a:xfrm>
              <a:off x="9028356" y="262455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1" name="Hexagon 90">
              <a:extLst>
                <a:ext uri="{FF2B5EF4-FFF2-40B4-BE49-F238E27FC236}">
                  <a16:creationId xmlns:a16="http://schemas.microsoft.com/office/drawing/2014/main" id="{A3CE4366-13B0-4340-9E15-37805D86651E}"/>
                </a:ext>
              </a:extLst>
            </p:cNvPr>
            <p:cNvSpPr/>
            <p:nvPr/>
          </p:nvSpPr>
          <p:spPr>
            <a:xfrm>
              <a:off x="9028356" y="351386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Hexagon 91">
              <a:extLst>
                <a:ext uri="{FF2B5EF4-FFF2-40B4-BE49-F238E27FC236}">
                  <a16:creationId xmlns:a16="http://schemas.microsoft.com/office/drawing/2014/main" id="{DB8CBBEA-135C-4EF9-AEAE-58370D64D351}"/>
                </a:ext>
              </a:extLst>
            </p:cNvPr>
            <p:cNvSpPr/>
            <p:nvPr/>
          </p:nvSpPr>
          <p:spPr>
            <a:xfrm>
              <a:off x="9028356" y="440318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4" name="Hexagon 93">
              <a:extLst>
                <a:ext uri="{FF2B5EF4-FFF2-40B4-BE49-F238E27FC236}">
                  <a16:creationId xmlns:a16="http://schemas.microsoft.com/office/drawing/2014/main" id="{EFEB99D8-861F-41B5-9DCC-7139E93DAF37}"/>
                </a:ext>
              </a:extLst>
            </p:cNvPr>
            <p:cNvSpPr/>
            <p:nvPr/>
          </p:nvSpPr>
          <p:spPr>
            <a:xfrm>
              <a:off x="9028356" y="529250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6" name="Hexagon 95">
              <a:extLst>
                <a:ext uri="{FF2B5EF4-FFF2-40B4-BE49-F238E27FC236}">
                  <a16:creationId xmlns:a16="http://schemas.microsoft.com/office/drawing/2014/main" id="{2D98E2C0-A884-4539-862A-D7E80DA25992}"/>
                </a:ext>
              </a:extLst>
            </p:cNvPr>
            <p:cNvSpPr/>
            <p:nvPr/>
          </p:nvSpPr>
          <p:spPr>
            <a:xfrm>
              <a:off x="9891956" y="2200702"/>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7" name="Hexagon 96">
              <a:extLst>
                <a:ext uri="{FF2B5EF4-FFF2-40B4-BE49-F238E27FC236}">
                  <a16:creationId xmlns:a16="http://schemas.microsoft.com/office/drawing/2014/main" id="{251EB7E8-BA86-450F-B34D-D21EC57B63CC}"/>
                </a:ext>
              </a:extLst>
            </p:cNvPr>
            <p:cNvSpPr/>
            <p:nvPr/>
          </p:nvSpPr>
          <p:spPr>
            <a:xfrm>
              <a:off x="9891956" y="3090019"/>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8" name="Hexagon 97">
              <a:extLst>
                <a:ext uri="{FF2B5EF4-FFF2-40B4-BE49-F238E27FC236}">
                  <a16:creationId xmlns:a16="http://schemas.microsoft.com/office/drawing/2014/main" id="{A0BB5AEF-4E5B-4940-8B2A-6D6478341290}"/>
                </a:ext>
              </a:extLst>
            </p:cNvPr>
            <p:cNvSpPr/>
            <p:nvPr/>
          </p:nvSpPr>
          <p:spPr>
            <a:xfrm>
              <a:off x="9891956" y="3979336"/>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9" name="Hexagon 98">
              <a:extLst>
                <a:ext uri="{FF2B5EF4-FFF2-40B4-BE49-F238E27FC236}">
                  <a16:creationId xmlns:a16="http://schemas.microsoft.com/office/drawing/2014/main" id="{5B807A1C-09DF-4355-B822-76DE6B2FA3EA}"/>
                </a:ext>
              </a:extLst>
            </p:cNvPr>
            <p:cNvSpPr/>
            <p:nvPr/>
          </p:nvSpPr>
          <p:spPr>
            <a:xfrm>
              <a:off x="9891956" y="4868653"/>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0" name="Hexagon 99">
              <a:extLst>
                <a:ext uri="{FF2B5EF4-FFF2-40B4-BE49-F238E27FC236}">
                  <a16:creationId xmlns:a16="http://schemas.microsoft.com/office/drawing/2014/main" id="{E1B77FA2-63A9-43EE-9296-3D9F73D2D97A}"/>
                </a:ext>
              </a:extLst>
            </p:cNvPr>
            <p:cNvSpPr/>
            <p:nvPr/>
          </p:nvSpPr>
          <p:spPr>
            <a:xfrm>
              <a:off x="9891956" y="1313505"/>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1" name="Hexagon 100">
              <a:extLst>
                <a:ext uri="{FF2B5EF4-FFF2-40B4-BE49-F238E27FC236}">
                  <a16:creationId xmlns:a16="http://schemas.microsoft.com/office/drawing/2014/main" id="{3542EB2B-27F8-4FEC-826B-7C37D9960097}"/>
                </a:ext>
              </a:extLst>
            </p:cNvPr>
            <p:cNvSpPr/>
            <p:nvPr/>
          </p:nvSpPr>
          <p:spPr>
            <a:xfrm>
              <a:off x="9891956" y="5757970"/>
              <a:ext cx="1022316" cy="84346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6" name="Picture 5">
            <a:extLst>
              <a:ext uri="{FF2B5EF4-FFF2-40B4-BE49-F238E27FC236}">
                <a16:creationId xmlns:a16="http://schemas.microsoft.com/office/drawing/2014/main" id="{30C25B8E-6572-4031-95AA-C85CA0D6E7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2585" y="6213451"/>
            <a:ext cx="494995" cy="494995"/>
          </a:xfrm>
          <a:prstGeom prst="rect">
            <a:avLst/>
          </a:prstGeom>
        </p:spPr>
      </p:pic>
      <p:pic>
        <p:nvPicPr>
          <p:cNvPr id="38" name="Picture 37">
            <a:extLst>
              <a:ext uri="{FF2B5EF4-FFF2-40B4-BE49-F238E27FC236}">
                <a16:creationId xmlns:a16="http://schemas.microsoft.com/office/drawing/2014/main" id="{1F95EA68-56F7-4936-9EFB-CCB753FF95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365" y="6213451"/>
            <a:ext cx="494995" cy="494995"/>
          </a:xfrm>
          <a:prstGeom prst="rect">
            <a:avLst/>
          </a:prstGeom>
        </p:spPr>
      </p:pic>
      <p:pic>
        <p:nvPicPr>
          <p:cNvPr id="39" name="Picture 38">
            <a:extLst>
              <a:ext uri="{FF2B5EF4-FFF2-40B4-BE49-F238E27FC236}">
                <a16:creationId xmlns:a16="http://schemas.microsoft.com/office/drawing/2014/main" id="{233BAB2B-D637-45A9-9530-40D5C4A5D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8145" y="6213451"/>
            <a:ext cx="494995" cy="494995"/>
          </a:xfrm>
          <a:prstGeom prst="rect">
            <a:avLst/>
          </a:prstGeom>
        </p:spPr>
      </p:pic>
      <p:pic>
        <p:nvPicPr>
          <p:cNvPr id="37" name="Picture 36">
            <a:extLst>
              <a:ext uri="{FF2B5EF4-FFF2-40B4-BE49-F238E27FC236}">
                <a16:creationId xmlns:a16="http://schemas.microsoft.com/office/drawing/2014/main" id="{0FC221FF-F178-4A6B-94EE-60EC6D5EDB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1207" y="52257"/>
            <a:ext cx="1513632" cy="1513632"/>
          </a:xfrm>
          <a:prstGeom prst="rect">
            <a:avLst/>
          </a:prstGeom>
        </p:spPr>
      </p:pic>
    </p:spTree>
    <p:extLst>
      <p:ext uri="{BB962C8B-B14F-4D97-AF65-F5344CB8AC3E}">
        <p14:creationId xmlns:p14="http://schemas.microsoft.com/office/powerpoint/2010/main" val="32695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30159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Tree>
    <p:extLst>
      <p:ext uri="{BB962C8B-B14F-4D97-AF65-F5344CB8AC3E}">
        <p14:creationId xmlns:p14="http://schemas.microsoft.com/office/powerpoint/2010/main" val="337221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Tree>
    <p:extLst>
      <p:ext uri="{BB962C8B-B14F-4D97-AF65-F5344CB8AC3E}">
        <p14:creationId xmlns:p14="http://schemas.microsoft.com/office/powerpoint/2010/main" val="32539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pic>
        <p:nvPicPr>
          <p:cNvPr id="5" name="Picture 4">
            <a:extLst>
              <a:ext uri="{FF2B5EF4-FFF2-40B4-BE49-F238E27FC236}">
                <a16:creationId xmlns:a16="http://schemas.microsoft.com/office/drawing/2014/main" id="{B5EBC22E-32D7-43AF-A3EC-B065FF0AB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pic>
        <p:nvPicPr>
          <p:cNvPr id="6" name="Picture 5">
            <a:extLst>
              <a:ext uri="{FF2B5EF4-FFF2-40B4-BE49-F238E27FC236}">
                <a16:creationId xmlns:a16="http://schemas.microsoft.com/office/drawing/2014/main" id="{FF6064FD-EA75-4028-A970-90E1CCBE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7" name="Picture 6">
            <a:extLst>
              <a:ext uri="{FF2B5EF4-FFF2-40B4-BE49-F238E27FC236}">
                <a16:creationId xmlns:a16="http://schemas.microsoft.com/office/drawing/2014/main" id="{D6A1542F-F364-4559-A85F-705AF277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8" name="Picture 7">
            <a:extLst>
              <a:ext uri="{FF2B5EF4-FFF2-40B4-BE49-F238E27FC236}">
                <a16:creationId xmlns:a16="http://schemas.microsoft.com/office/drawing/2014/main" id="{7860BF5D-D312-4892-A615-6DC197BD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9" name="TextBox 8">
            <a:extLst>
              <a:ext uri="{FF2B5EF4-FFF2-40B4-BE49-F238E27FC236}">
                <a16:creationId xmlns:a16="http://schemas.microsoft.com/office/drawing/2014/main" id="{801C35E7-A721-428A-8779-4C3657A0BED6}"/>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sp>
        <p:nvSpPr>
          <p:cNvPr id="11" name="TextBox 10">
            <a:extLst>
              <a:ext uri="{FF2B5EF4-FFF2-40B4-BE49-F238E27FC236}">
                <a16:creationId xmlns:a16="http://schemas.microsoft.com/office/drawing/2014/main" id="{9AE4A83C-7A92-4A5E-BDCD-4B4A11BE396E}"/>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12" name="TextBox 11">
            <a:extLst>
              <a:ext uri="{FF2B5EF4-FFF2-40B4-BE49-F238E27FC236}">
                <a16:creationId xmlns:a16="http://schemas.microsoft.com/office/drawing/2014/main" id="{8E76505E-1654-4054-8BFD-EE68515903D3}"/>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13" name="TextBox 12">
            <a:extLst>
              <a:ext uri="{FF2B5EF4-FFF2-40B4-BE49-F238E27FC236}">
                <a16:creationId xmlns:a16="http://schemas.microsoft.com/office/drawing/2014/main" id="{E7571DA4-0FA4-464D-8798-B1A9929DF83B}"/>
              </a:ext>
            </a:extLst>
          </p:cNvPr>
          <p:cNvSpPr txBox="1"/>
          <p:nvPr/>
        </p:nvSpPr>
        <p:spPr>
          <a:xfrm>
            <a:off x="4015635" y="3744864"/>
            <a:ext cx="2196435"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14" name="Picture 13">
            <a:extLst>
              <a:ext uri="{FF2B5EF4-FFF2-40B4-BE49-F238E27FC236}">
                <a16:creationId xmlns:a16="http://schemas.microsoft.com/office/drawing/2014/main" id="{31AD29B7-0EF2-4DF2-A3FD-5E8392923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15" name="Picture 14">
            <a:extLst>
              <a:ext uri="{FF2B5EF4-FFF2-40B4-BE49-F238E27FC236}">
                <a16:creationId xmlns:a16="http://schemas.microsoft.com/office/drawing/2014/main" id="{E3B0E564-3316-40D1-A982-F71B03A84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pic>
        <p:nvPicPr>
          <p:cNvPr id="16" name="Picture 15">
            <a:extLst>
              <a:ext uri="{FF2B5EF4-FFF2-40B4-BE49-F238E27FC236}">
                <a16:creationId xmlns:a16="http://schemas.microsoft.com/office/drawing/2014/main" id="{873037F4-8344-42C0-BD49-9238AB480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17" name="Connector: Elbow 16">
            <a:extLst>
              <a:ext uri="{FF2B5EF4-FFF2-40B4-BE49-F238E27FC236}">
                <a16:creationId xmlns:a16="http://schemas.microsoft.com/office/drawing/2014/main" id="{67CD79FF-4354-4E7A-B357-35CBB2DB2D1E}"/>
              </a:ext>
            </a:extLst>
          </p:cNvPr>
          <p:cNvCxnSpPr>
            <a:cxnSpLocks/>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1CC8903-EE3D-4ED8-BB96-07E0765121D9}"/>
              </a:ext>
            </a:extLst>
          </p:cNvPr>
          <p:cNvCxnSpPr>
            <a:cxnSpLocks/>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A3F7CD-36C5-4EFE-8924-BCD8472C647D}"/>
              </a:ext>
            </a:extLst>
          </p:cNvPr>
          <p:cNvCxnSpPr>
            <a:cxnSpLocks/>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52B40D-0A97-49A1-B890-D4C97296883D}"/>
              </a:ext>
            </a:extLst>
          </p:cNvPr>
          <p:cNvCxnSpPr>
            <a:cxnSpLocks/>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947393D-14B9-4312-BEB7-D1EC58AA7292}"/>
              </a:ext>
            </a:extLst>
          </p:cNvPr>
          <p:cNvCxnSpPr>
            <a:cxnSpLocks/>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E26D77C-3BA0-4500-A9D2-8F0469FF8C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24" name="TextBox 23">
            <a:extLst>
              <a:ext uri="{FF2B5EF4-FFF2-40B4-BE49-F238E27FC236}">
                <a16:creationId xmlns:a16="http://schemas.microsoft.com/office/drawing/2014/main" id="{FF2C66C0-7EAB-45C9-B6C3-05C8691D1C0A}"/>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5" name="Oval 24">
            <a:extLst>
              <a:ext uri="{FF2B5EF4-FFF2-40B4-BE49-F238E27FC236}">
                <a16:creationId xmlns:a16="http://schemas.microsoft.com/office/drawing/2014/main" id="{56D5B8DF-E227-400F-B328-F82D3506AC4B}"/>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a:extLst>
              <a:ext uri="{FF2B5EF4-FFF2-40B4-BE49-F238E27FC236}">
                <a16:creationId xmlns:a16="http://schemas.microsoft.com/office/drawing/2014/main" id="{2E58C865-07E6-4B5A-BCC2-6FF55F9865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7" name="Picture 26">
            <a:extLst>
              <a:ext uri="{FF2B5EF4-FFF2-40B4-BE49-F238E27FC236}">
                <a16:creationId xmlns:a16="http://schemas.microsoft.com/office/drawing/2014/main" id="{54256E36-F799-44D4-BDA8-3FA981F94E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8" name="Picture 27">
            <a:extLst>
              <a:ext uri="{FF2B5EF4-FFF2-40B4-BE49-F238E27FC236}">
                <a16:creationId xmlns:a16="http://schemas.microsoft.com/office/drawing/2014/main" id="{076D95F7-2F45-4328-B74B-F34DD99A27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9" name="Picture 28">
            <a:extLst>
              <a:ext uri="{FF2B5EF4-FFF2-40B4-BE49-F238E27FC236}">
                <a16:creationId xmlns:a16="http://schemas.microsoft.com/office/drawing/2014/main" id="{A61B10F2-54FC-4238-8C70-87249284C1A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30" name="Picture 29">
            <a:extLst>
              <a:ext uri="{FF2B5EF4-FFF2-40B4-BE49-F238E27FC236}">
                <a16:creationId xmlns:a16="http://schemas.microsoft.com/office/drawing/2014/main" id="{CA22C967-49C7-4409-AA49-717B8CB44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sp>
        <p:nvSpPr>
          <p:cNvPr id="31" name="TextBox 30">
            <a:extLst>
              <a:ext uri="{FF2B5EF4-FFF2-40B4-BE49-F238E27FC236}">
                <a16:creationId xmlns:a16="http://schemas.microsoft.com/office/drawing/2014/main" id="{6BB1DA45-48CF-40C1-8273-2598FC1A0D80}"/>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32" name="Oval 31">
            <a:extLst>
              <a:ext uri="{FF2B5EF4-FFF2-40B4-BE49-F238E27FC236}">
                <a16:creationId xmlns:a16="http://schemas.microsoft.com/office/drawing/2014/main" id="{B1AAE36F-A413-4907-9C7A-EDCE37D00A0C}"/>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33" name="Picture 32">
            <a:extLst>
              <a:ext uri="{FF2B5EF4-FFF2-40B4-BE49-F238E27FC236}">
                <a16:creationId xmlns:a16="http://schemas.microsoft.com/office/drawing/2014/main" id="{4260BC43-D450-40A1-8CFB-48DCF1D734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34" name="Picture 33">
            <a:extLst>
              <a:ext uri="{FF2B5EF4-FFF2-40B4-BE49-F238E27FC236}">
                <a16:creationId xmlns:a16="http://schemas.microsoft.com/office/drawing/2014/main" id="{DF2FA109-09A9-4ED2-B643-DB3F6382F9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35" name="Picture 34">
            <a:extLst>
              <a:ext uri="{FF2B5EF4-FFF2-40B4-BE49-F238E27FC236}">
                <a16:creationId xmlns:a16="http://schemas.microsoft.com/office/drawing/2014/main" id="{549F064E-5A92-453D-9156-1DB9B230A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36" name="Picture 35">
            <a:extLst>
              <a:ext uri="{FF2B5EF4-FFF2-40B4-BE49-F238E27FC236}">
                <a16:creationId xmlns:a16="http://schemas.microsoft.com/office/drawing/2014/main" id="{0F6371F5-A051-4854-84A9-BD301D12A47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37" name="Picture 36">
            <a:extLst>
              <a:ext uri="{FF2B5EF4-FFF2-40B4-BE49-F238E27FC236}">
                <a16:creationId xmlns:a16="http://schemas.microsoft.com/office/drawing/2014/main" id="{022E5330-3D4D-42E2-93E8-1E9943D066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pic>
        <p:nvPicPr>
          <p:cNvPr id="38" name="Picture 37">
            <a:extLst>
              <a:ext uri="{FF2B5EF4-FFF2-40B4-BE49-F238E27FC236}">
                <a16:creationId xmlns:a16="http://schemas.microsoft.com/office/drawing/2014/main" id="{894D2A35-E5E3-469E-8286-28A90E42E4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spTree>
    <p:extLst>
      <p:ext uri="{BB962C8B-B14F-4D97-AF65-F5344CB8AC3E}">
        <p14:creationId xmlns:p14="http://schemas.microsoft.com/office/powerpoint/2010/main" val="104372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3323CA-85F8-4FE3-9F3F-8686A277BE60}"/>
              </a:ext>
            </a:extLst>
          </p:cNvPr>
          <p:cNvSpPr>
            <a:spLocks noGrp="1"/>
          </p:cNvSpPr>
          <p:nvPr>
            <p:ph type="title"/>
          </p:nvPr>
        </p:nvSpPr>
        <p:spPr>
          <a:xfrm>
            <a:off x="4127253" y="182882"/>
            <a:ext cx="8064746" cy="1293028"/>
          </a:xfrm>
        </p:spPr>
        <p:txBody>
          <a:bodyPr/>
          <a:lstStyle/>
          <a:p>
            <a:pPr algn="ctr"/>
            <a:r>
              <a:rPr lang="es-ES">
                <a:solidFill>
                  <a:schemeClr val="bg1"/>
                </a:solidFill>
              </a:rPr>
              <a:t>UEFI Bootkit Development</a:t>
            </a:r>
            <a:endParaRPr lang="en-US">
              <a:solidFill>
                <a:schemeClr val="bg1"/>
              </a:solidFill>
            </a:endParaRPr>
          </a:p>
        </p:txBody>
      </p:sp>
      <p:pic>
        <p:nvPicPr>
          <p:cNvPr id="4" name="Picture 3">
            <a:extLst>
              <a:ext uri="{FF2B5EF4-FFF2-40B4-BE49-F238E27FC236}">
                <a16:creationId xmlns:a16="http://schemas.microsoft.com/office/drawing/2014/main" id="{61A96113-987B-4ECF-B0EA-E620C40C7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47" y="5997536"/>
            <a:ext cx="857453" cy="857453"/>
          </a:xfrm>
          <a:prstGeom prst="rect">
            <a:avLst/>
          </a:prstGeom>
        </p:spPr>
      </p:pic>
      <p:pic>
        <p:nvPicPr>
          <p:cNvPr id="6" name="Picture 5">
            <a:extLst>
              <a:ext uri="{FF2B5EF4-FFF2-40B4-BE49-F238E27FC236}">
                <a16:creationId xmlns:a16="http://schemas.microsoft.com/office/drawing/2014/main" id="{83DA0828-0F8B-42E6-BBC5-17DDE3B2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095" y="6010893"/>
            <a:ext cx="857452" cy="857452"/>
          </a:xfrm>
          <a:prstGeom prst="rect">
            <a:avLst/>
          </a:prstGeom>
        </p:spPr>
      </p:pic>
      <p:pic>
        <p:nvPicPr>
          <p:cNvPr id="8" name="Picture 7">
            <a:extLst>
              <a:ext uri="{FF2B5EF4-FFF2-40B4-BE49-F238E27FC236}">
                <a16:creationId xmlns:a16="http://schemas.microsoft.com/office/drawing/2014/main" id="{98125CAA-BE79-424B-9B5F-FF6D60E4A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9642" y="6010893"/>
            <a:ext cx="857452" cy="857452"/>
          </a:xfrm>
          <a:prstGeom prst="rect">
            <a:avLst/>
          </a:prstGeom>
        </p:spPr>
      </p:pic>
      <p:pic>
        <p:nvPicPr>
          <p:cNvPr id="18" name="Picture 17">
            <a:extLst>
              <a:ext uri="{FF2B5EF4-FFF2-40B4-BE49-F238E27FC236}">
                <a16:creationId xmlns:a16="http://schemas.microsoft.com/office/drawing/2014/main" id="{DF6F8520-35CC-4FDD-B665-6863BE80D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06363">
            <a:off x="4803397" y="5695345"/>
            <a:ext cx="1147272" cy="819480"/>
          </a:xfrm>
          <a:prstGeom prst="rect">
            <a:avLst/>
          </a:prstGeom>
        </p:spPr>
      </p:pic>
      <p:sp>
        <p:nvSpPr>
          <p:cNvPr id="19" name="TextBox 18">
            <a:extLst>
              <a:ext uri="{FF2B5EF4-FFF2-40B4-BE49-F238E27FC236}">
                <a16:creationId xmlns:a16="http://schemas.microsoft.com/office/drawing/2014/main" id="{399F05B0-87C9-40E1-82B1-86DD64A9FEE5}"/>
              </a:ext>
            </a:extLst>
          </p:cNvPr>
          <p:cNvSpPr txBox="1"/>
          <p:nvPr/>
        </p:nvSpPr>
        <p:spPr>
          <a:xfrm>
            <a:off x="4580982" y="4745885"/>
            <a:ext cx="1592103" cy="1015663"/>
          </a:xfrm>
          <a:prstGeom prst="rect">
            <a:avLst/>
          </a:prstGeom>
          <a:noFill/>
        </p:spPr>
        <p:txBody>
          <a:bodyPr wrap="none" rtlCol="0">
            <a:spAutoFit/>
          </a:bodyPr>
          <a:lstStyle/>
          <a:p>
            <a:pPr algn="ctr"/>
            <a:r>
              <a:rPr lang="es-ES" sz="1200" b="1" dirty="0" err="1">
                <a:solidFill>
                  <a:srgbClr val="C00000"/>
                </a:solidFill>
              </a:rPr>
              <a:t>Bootkit</a:t>
            </a:r>
            <a:endParaRPr lang="es-ES" sz="1200" b="1" dirty="0">
              <a:solidFill>
                <a:srgbClr val="C00000"/>
              </a:solidFill>
            </a:endParaRPr>
          </a:p>
          <a:p>
            <a:pPr algn="ctr"/>
            <a:r>
              <a:rPr lang="es-ES" sz="1200" b="1" dirty="0">
                <a:solidFill>
                  <a:srgbClr val="DF9207"/>
                </a:solidFill>
              </a:rPr>
              <a:t>UEFI </a:t>
            </a:r>
            <a:r>
              <a:rPr lang="es-ES" sz="1200" b="1" dirty="0" err="1">
                <a:solidFill>
                  <a:srgbClr val="DF9207"/>
                </a:solidFill>
              </a:rPr>
              <a:t>Application</a:t>
            </a:r>
            <a:endParaRPr lang="es-ES" sz="1200" b="1" dirty="0">
              <a:solidFill>
                <a:srgbClr val="DF9207"/>
              </a:solidFill>
            </a:endParaRPr>
          </a:p>
          <a:p>
            <a:pPr algn="ctr"/>
            <a:r>
              <a:rPr lang="es-ES" sz="1200" b="1" dirty="0" err="1">
                <a:solidFill>
                  <a:srgbClr val="DF9207"/>
                </a:solidFill>
              </a:rPr>
              <a:t>bootmgfw.efi</a:t>
            </a:r>
            <a:endParaRPr lang="es-ES" sz="1200" b="1" dirty="0">
              <a:solidFill>
                <a:srgbClr val="DF9207"/>
              </a:solidFill>
            </a:endParaRPr>
          </a:p>
          <a:p>
            <a:pPr algn="ctr"/>
            <a:r>
              <a:rPr lang="es-ES" sz="1200" b="1" dirty="0">
                <a:solidFill>
                  <a:srgbClr val="00F26D"/>
                </a:solidFill>
              </a:rPr>
              <a:t>DXE </a:t>
            </a:r>
            <a:r>
              <a:rPr lang="es-ES" sz="1200" b="1" dirty="0" err="1">
                <a:solidFill>
                  <a:srgbClr val="00F26D"/>
                </a:solidFill>
              </a:rPr>
              <a:t>Runtime</a:t>
            </a:r>
            <a:r>
              <a:rPr lang="es-ES" sz="1200" b="1" dirty="0">
                <a:solidFill>
                  <a:srgbClr val="00F26D"/>
                </a:solidFill>
              </a:rPr>
              <a:t> Driver</a:t>
            </a:r>
          </a:p>
          <a:p>
            <a:pPr algn="ctr"/>
            <a:r>
              <a:rPr lang="es-ES" sz="1200" b="1" dirty="0" err="1">
                <a:solidFill>
                  <a:srgbClr val="00F26D"/>
                </a:solidFill>
              </a:rPr>
              <a:t>plus.efi</a:t>
            </a:r>
            <a:endParaRPr lang="en-US" sz="1200" b="1" dirty="0">
              <a:solidFill>
                <a:srgbClr val="00F26D"/>
              </a:solidFill>
            </a:endParaRPr>
          </a:p>
        </p:txBody>
      </p:sp>
      <p:sp>
        <p:nvSpPr>
          <p:cNvPr id="20" name="Oval 19">
            <a:extLst>
              <a:ext uri="{FF2B5EF4-FFF2-40B4-BE49-F238E27FC236}">
                <a16:creationId xmlns:a16="http://schemas.microsoft.com/office/drawing/2014/main" id="{A3E0219B-3823-417D-97B0-2CE9AD89E676}"/>
              </a:ext>
            </a:extLst>
          </p:cNvPr>
          <p:cNvSpPr/>
          <p:nvPr/>
        </p:nvSpPr>
        <p:spPr>
          <a:xfrm>
            <a:off x="4127253" y="4528843"/>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2" name="Picture 21">
            <a:extLst>
              <a:ext uri="{FF2B5EF4-FFF2-40B4-BE49-F238E27FC236}">
                <a16:creationId xmlns:a16="http://schemas.microsoft.com/office/drawing/2014/main" id="{0976DA20-E170-4BE4-BBD0-BBCF6BAC3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2020" y="5797735"/>
            <a:ext cx="627026" cy="537204"/>
          </a:xfrm>
          <a:prstGeom prst="rect">
            <a:avLst/>
          </a:prstGeom>
        </p:spPr>
      </p:pic>
      <p:pic>
        <p:nvPicPr>
          <p:cNvPr id="23" name="Picture 22">
            <a:extLst>
              <a:ext uri="{FF2B5EF4-FFF2-40B4-BE49-F238E27FC236}">
                <a16:creationId xmlns:a16="http://schemas.microsoft.com/office/drawing/2014/main" id="{784880EA-54EB-4DCD-9078-02721490E5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5430" y="4786202"/>
            <a:ext cx="430224" cy="484002"/>
          </a:xfrm>
          <a:prstGeom prst="rect">
            <a:avLst/>
          </a:prstGeom>
        </p:spPr>
      </p:pic>
      <p:pic>
        <p:nvPicPr>
          <p:cNvPr id="24" name="Picture 23">
            <a:extLst>
              <a:ext uri="{FF2B5EF4-FFF2-40B4-BE49-F238E27FC236}">
                <a16:creationId xmlns:a16="http://schemas.microsoft.com/office/drawing/2014/main" id="{21BD12E1-D10B-40A2-B319-4C7CB9A3B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510" y="4342127"/>
            <a:ext cx="436110" cy="490205"/>
          </a:xfrm>
          <a:prstGeom prst="rect">
            <a:avLst/>
          </a:prstGeom>
        </p:spPr>
      </p:pic>
      <p:pic>
        <p:nvPicPr>
          <p:cNvPr id="25" name="Picture 24">
            <a:extLst>
              <a:ext uri="{FF2B5EF4-FFF2-40B4-BE49-F238E27FC236}">
                <a16:creationId xmlns:a16="http://schemas.microsoft.com/office/drawing/2014/main" id="{B6203D2A-9ABF-47F7-8E35-E9B17985A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0523" y="5109331"/>
            <a:ext cx="704850" cy="396478"/>
          </a:xfrm>
          <a:prstGeom prst="rect">
            <a:avLst/>
          </a:prstGeom>
        </p:spPr>
      </p:pic>
      <p:pic>
        <p:nvPicPr>
          <p:cNvPr id="26" name="Picture 25">
            <a:extLst>
              <a:ext uri="{FF2B5EF4-FFF2-40B4-BE49-F238E27FC236}">
                <a16:creationId xmlns:a16="http://schemas.microsoft.com/office/drawing/2014/main" id="{C06C370A-4556-44AF-8074-E32E7D8749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8800" y="6151925"/>
            <a:ext cx="383214" cy="442652"/>
          </a:xfrm>
          <a:prstGeom prst="rect">
            <a:avLst/>
          </a:prstGeom>
        </p:spPr>
      </p:pic>
      <p:pic>
        <p:nvPicPr>
          <p:cNvPr id="27" name="Picture 26">
            <a:extLst>
              <a:ext uri="{FF2B5EF4-FFF2-40B4-BE49-F238E27FC236}">
                <a16:creationId xmlns:a16="http://schemas.microsoft.com/office/drawing/2014/main" id="{ACF975B4-4252-4CEA-85FB-3B05247D0C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5826" y="4973255"/>
            <a:ext cx="985092" cy="985092"/>
          </a:xfrm>
          <a:prstGeom prst="rect">
            <a:avLst/>
          </a:prstGeom>
        </p:spPr>
      </p:pic>
      <p:cxnSp>
        <p:nvCxnSpPr>
          <p:cNvPr id="28" name="Connector: Elbow 27">
            <a:extLst>
              <a:ext uri="{FF2B5EF4-FFF2-40B4-BE49-F238E27FC236}">
                <a16:creationId xmlns:a16="http://schemas.microsoft.com/office/drawing/2014/main" id="{1072BBD2-E3CB-4F82-B507-AE95944A774A}"/>
              </a:ext>
            </a:extLst>
          </p:cNvPr>
          <p:cNvCxnSpPr>
            <a:cxnSpLocks/>
            <a:stCxn id="20" idx="2"/>
            <a:endCxn id="32" idx="3"/>
          </p:cNvCxnSpPr>
          <p:nvPr/>
        </p:nvCxnSpPr>
        <p:spPr>
          <a:xfrm rot="10800000">
            <a:off x="3909125" y="4575678"/>
            <a:ext cx="218128" cy="1047180"/>
          </a:xfrm>
          <a:prstGeom prst="bentConnector3">
            <a:avLst>
              <a:gd name="adj1" fmla="val 50000"/>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724AAD1-745B-4A95-8DAB-A90A1A581343}"/>
              </a:ext>
            </a:extLst>
          </p:cNvPr>
          <p:cNvSpPr txBox="1"/>
          <p:nvPr/>
        </p:nvSpPr>
        <p:spPr>
          <a:xfrm>
            <a:off x="1892286" y="5374447"/>
            <a:ext cx="1941557" cy="646331"/>
          </a:xfrm>
          <a:prstGeom prst="rect">
            <a:avLst/>
          </a:prstGeom>
          <a:noFill/>
        </p:spPr>
        <p:txBody>
          <a:bodyPr wrap="none" rtlCol="0">
            <a:spAutoFit/>
          </a:bodyPr>
          <a:lstStyle/>
          <a:p>
            <a:r>
              <a:rPr lang="es-ES" sz="1200" b="1">
                <a:solidFill>
                  <a:schemeClr val="bg1"/>
                </a:solidFill>
              </a:rPr>
              <a:t>Windows Boot Manager</a:t>
            </a:r>
          </a:p>
          <a:p>
            <a:pPr algn="ctr"/>
            <a:r>
              <a:rPr lang="nl-NL" sz="1200">
                <a:solidFill>
                  <a:schemeClr val="bg1"/>
                </a:solidFill>
              </a:rPr>
              <a:t>\EFI\Microsoft\Boot\</a:t>
            </a:r>
            <a:endParaRPr lang="es-ES" sz="1200" b="1">
              <a:solidFill>
                <a:schemeClr val="bg1"/>
              </a:solidFill>
            </a:endParaRPr>
          </a:p>
          <a:p>
            <a:pPr algn="ctr"/>
            <a:r>
              <a:rPr lang="es-ES" sz="1200" b="1">
                <a:solidFill>
                  <a:schemeClr val="bg1"/>
                </a:solidFill>
              </a:rPr>
              <a:t>bootmgfw.efi</a:t>
            </a:r>
            <a:endParaRPr lang="en-US" sz="1200" b="1">
              <a:solidFill>
                <a:schemeClr val="bg1"/>
              </a:solidFill>
            </a:endParaRPr>
          </a:p>
        </p:txBody>
      </p:sp>
      <p:sp>
        <p:nvSpPr>
          <p:cNvPr id="30" name="TextBox 29">
            <a:extLst>
              <a:ext uri="{FF2B5EF4-FFF2-40B4-BE49-F238E27FC236}">
                <a16:creationId xmlns:a16="http://schemas.microsoft.com/office/drawing/2014/main" id="{816C55B8-2974-4A7B-9436-FD0B70ACDF35}"/>
              </a:ext>
            </a:extLst>
          </p:cNvPr>
          <p:cNvSpPr txBox="1"/>
          <p:nvPr/>
        </p:nvSpPr>
        <p:spPr>
          <a:xfrm>
            <a:off x="6777925" y="3500538"/>
            <a:ext cx="2137124" cy="646331"/>
          </a:xfrm>
          <a:prstGeom prst="rect">
            <a:avLst/>
          </a:prstGeom>
          <a:noFill/>
        </p:spPr>
        <p:txBody>
          <a:bodyPr wrap="none" rtlCol="0">
            <a:spAutoFit/>
          </a:bodyPr>
          <a:lstStyle/>
          <a:p>
            <a:pPr algn="ctr"/>
            <a:r>
              <a:rPr lang="es-ES" sz="1200" b="1">
                <a:solidFill>
                  <a:schemeClr val="bg1"/>
                </a:solidFill>
              </a:rPr>
              <a:t>Windows NT OS Kernel</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ntoskrnl.exe</a:t>
            </a:r>
            <a:endParaRPr lang="en-US" sz="1200" b="1">
              <a:solidFill>
                <a:schemeClr val="bg1"/>
              </a:solidFill>
            </a:endParaRPr>
          </a:p>
        </p:txBody>
      </p:sp>
      <p:sp>
        <p:nvSpPr>
          <p:cNvPr id="31" name="TextBox 30">
            <a:extLst>
              <a:ext uri="{FF2B5EF4-FFF2-40B4-BE49-F238E27FC236}">
                <a16:creationId xmlns:a16="http://schemas.microsoft.com/office/drawing/2014/main" id="{00222E75-384D-4A86-A422-E74E4E3DB498}"/>
              </a:ext>
            </a:extLst>
          </p:cNvPr>
          <p:cNvSpPr txBox="1"/>
          <p:nvPr/>
        </p:nvSpPr>
        <p:spPr>
          <a:xfrm>
            <a:off x="4045290" y="3744864"/>
            <a:ext cx="2137124" cy="646331"/>
          </a:xfrm>
          <a:prstGeom prst="rect">
            <a:avLst/>
          </a:prstGeom>
          <a:noFill/>
        </p:spPr>
        <p:txBody>
          <a:bodyPr wrap="none" rtlCol="0">
            <a:spAutoFit/>
          </a:bodyPr>
          <a:lstStyle/>
          <a:p>
            <a:pPr algn="ctr"/>
            <a:r>
              <a:rPr lang="es-ES" sz="1200" b="1">
                <a:solidFill>
                  <a:schemeClr val="bg1"/>
                </a:solidFill>
              </a:rPr>
              <a:t>Windows OS Loader</a:t>
            </a:r>
          </a:p>
          <a:p>
            <a:pPr algn="ctr"/>
            <a:r>
              <a:rPr lang="es-ES" sz="1200">
                <a:solidFill>
                  <a:schemeClr val="bg1"/>
                </a:solidFill>
              </a:rPr>
              <a:t>%SystemRoot%\system32\</a:t>
            </a:r>
            <a:endParaRPr lang="es-ES" sz="1200" b="1">
              <a:solidFill>
                <a:schemeClr val="bg1"/>
              </a:solidFill>
            </a:endParaRPr>
          </a:p>
          <a:p>
            <a:pPr algn="ctr"/>
            <a:r>
              <a:rPr lang="es-ES" sz="1200" b="1">
                <a:solidFill>
                  <a:schemeClr val="bg1"/>
                </a:solidFill>
              </a:rPr>
              <a:t>winload.efi</a:t>
            </a:r>
            <a:endParaRPr lang="en-US" sz="1200" b="1">
              <a:solidFill>
                <a:schemeClr val="bg1"/>
              </a:solidFill>
            </a:endParaRPr>
          </a:p>
        </p:txBody>
      </p:sp>
      <p:pic>
        <p:nvPicPr>
          <p:cNvPr id="32" name="Picture 31">
            <a:extLst>
              <a:ext uri="{FF2B5EF4-FFF2-40B4-BE49-F238E27FC236}">
                <a16:creationId xmlns:a16="http://schemas.microsoft.com/office/drawing/2014/main" id="{5D3E17F2-FA55-4DCE-B0FA-3E37EDBBD4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1752" y="3742284"/>
            <a:ext cx="2097373" cy="1666787"/>
          </a:xfrm>
          <a:prstGeom prst="rect">
            <a:avLst/>
          </a:prstGeom>
          <a:ln w="19050">
            <a:solidFill>
              <a:srgbClr val="ED7F05"/>
            </a:solidFill>
          </a:ln>
        </p:spPr>
      </p:pic>
      <p:pic>
        <p:nvPicPr>
          <p:cNvPr id="33" name="Picture 32">
            <a:extLst>
              <a:ext uri="{FF2B5EF4-FFF2-40B4-BE49-F238E27FC236}">
                <a16:creationId xmlns:a16="http://schemas.microsoft.com/office/drawing/2014/main" id="{36D8F806-38E4-41A3-83C9-5E23A9BEBC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27984" y="1823494"/>
            <a:ext cx="2171737" cy="1942034"/>
          </a:xfrm>
          <a:prstGeom prst="rect">
            <a:avLst/>
          </a:prstGeom>
          <a:ln w="19050">
            <a:solidFill>
              <a:srgbClr val="ED7F05"/>
            </a:solidFill>
          </a:ln>
        </p:spPr>
      </p:pic>
      <p:cxnSp>
        <p:nvCxnSpPr>
          <p:cNvPr id="34" name="Connector: Elbow 33">
            <a:extLst>
              <a:ext uri="{FF2B5EF4-FFF2-40B4-BE49-F238E27FC236}">
                <a16:creationId xmlns:a16="http://schemas.microsoft.com/office/drawing/2014/main" id="{EB12AE8C-7BF4-4DD6-B338-22F290C80F82}"/>
              </a:ext>
            </a:extLst>
          </p:cNvPr>
          <p:cNvCxnSpPr>
            <a:cxnSpLocks/>
            <a:stCxn id="32" idx="0"/>
            <a:endCxn id="33" idx="1"/>
          </p:cNvCxnSpPr>
          <p:nvPr/>
        </p:nvCxnSpPr>
        <p:spPr>
          <a:xfrm rot="5400000" flipH="1" flipV="1">
            <a:off x="2970325" y="2684626"/>
            <a:ext cx="947773" cy="1167545"/>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7071326-6489-47D8-AA1D-25F57F8AA1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71699" y="1553857"/>
            <a:ext cx="2234782" cy="1942034"/>
          </a:xfrm>
          <a:prstGeom prst="rect">
            <a:avLst/>
          </a:prstGeom>
          <a:ln w="19050">
            <a:solidFill>
              <a:srgbClr val="ED7F05"/>
            </a:solidFill>
          </a:ln>
        </p:spPr>
      </p:pic>
      <p:cxnSp>
        <p:nvCxnSpPr>
          <p:cNvPr id="36" name="Connector: Elbow 35">
            <a:extLst>
              <a:ext uri="{FF2B5EF4-FFF2-40B4-BE49-F238E27FC236}">
                <a16:creationId xmlns:a16="http://schemas.microsoft.com/office/drawing/2014/main" id="{D8ED0D0F-2723-444C-9747-49C47DE99D5A}"/>
              </a:ext>
            </a:extLst>
          </p:cNvPr>
          <p:cNvCxnSpPr>
            <a:cxnSpLocks/>
            <a:stCxn id="33" idx="3"/>
            <a:endCxn id="35" idx="1"/>
          </p:cNvCxnSpPr>
          <p:nvPr/>
        </p:nvCxnSpPr>
        <p:spPr>
          <a:xfrm flipV="1">
            <a:off x="6199721" y="2524874"/>
            <a:ext cx="571978" cy="269637"/>
          </a:xfrm>
          <a:prstGeom prst="bentConnector3">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64BAC42-79F2-464B-AC77-C18C4ACC62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2438" y="1517672"/>
            <a:ext cx="728275" cy="728275"/>
          </a:xfrm>
          <a:prstGeom prst="rect">
            <a:avLst/>
          </a:prstGeom>
        </p:spPr>
      </p:pic>
      <p:sp>
        <p:nvSpPr>
          <p:cNvPr id="39" name="TextBox 38">
            <a:extLst>
              <a:ext uri="{FF2B5EF4-FFF2-40B4-BE49-F238E27FC236}">
                <a16:creationId xmlns:a16="http://schemas.microsoft.com/office/drawing/2014/main" id="{D9319E47-8C34-454E-9733-A16D3B9BD9FF}"/>
              </a:ext>
            </a:extLst>
          </p:cNvPr>
          <p:cNvSpPr txBox="1"/>
          <p:nvPr/>
        </p:nvSpPr>
        <p:spPr>
          <a:xfrm>
            <a:off x="7424229" y="4725912"/>
            <a:ext cx="1625766" cy="1384995"/>
          </a:xfrm>
          <a:prstGeom prst="rect">
            <a:avLst/>
          </a:prstGeom>
          <a:noFill/>
        </p:spPr>
        <p:txBody>
          <a:bodyPr wrap="none" rtlCol="0">
            <a:spAutoFit/>
          </a:bodyPr>
          <a:lstStyle/>
          <a:p>
            <a:pPr algn="ctr"/>
            <a:r>
              <a:rPr lang="es-ES" sz="1200" b="1" dirty="0" err="1">
                <a:solidFill>
                  <a:srgbClr val="C00000"/>
                </a:solidFill>
              </a:rPr>
              <a:t>Rootkit</a:t>
            </a:r>
            <a:endParaRPr lang="es-ES" sz="1200" b="1" dirty="0">
              <a:solidFill>
                <a:srgbClr val="C00000"/>
              </a:solidFill>
            </a:endParaRPr>
          </a:p>
          <a:p>
            <a:pPr algn="ctr"/>
            <a:r>
              <a:rPr lang="es-ES" sz="1200" b="1" dirty="0" err="1">
                <a:solidFill>
                  <a:srgbClr val="DF9207"/>
                </a:solidFill>
              </a:rPr>
              <a:t>Kernel-Mode</a:t>
            </a:r>
            <a:r>
              <a:rPr lang="es-ES" sz="1200" b="1" dirty="0">
                <a:solidFill>
                  <a:srgbClr val="DF9207"/>
                </a:solidFill>
              </a:rPr>
              <a:t> Driver</a:t>
            </a:r>
          </a:p>
          <a:p>
            <a:pPr algn="ctr"/>
            <a:r>
              <a:rPr lang="es-ES" sz="1200" b="1" dirty="0">
                <a:solidFill>
                  <a:srgbClr val="DF9207"/>
                </a:solidFill>
              </a:rPr>
              <a:t>driver.sys</a:t>
            </a:r>
          </a:p>
          <a:p>
            <a:pPr algn="ctr"/>
            <a:r>
              <a:rPr lang="es-ES" sz="1200" b="1" dirty="0" err="1">
                <a:solidFill>
                  <a:srgbClr val="00F26D"/>
                </a:solidFill>
              </a:rPr>
              <a:t>Filter</a:t>
            </a:r>
            <a:r>
              <a:rPr lang="es-ES" sz="1200" b="1" dirty="0">
                <a:solidFill>
                  <a:srgbClr val="00F26D"/>
                </a:solidFill>
              </a:rPr>
              <a:t> Driver</a:t>
            </a:r>
          </a:p>
          <a:p>
            <a:pPr algn="ctr"/>
            <a:r>
              <a:rPr lang="es-ES" sz="1200" b="1" dirty="0">
                <a:solidFill>
                  <a:srgbClr val="00F26D"/>
                </a:solidFill>
              </a:rPr>
              <a:t>plus.sys</a:t>
            </a:r>
            <a:endParaRPr lang="en-US" sz="1200" b="1" dirty="0">
              <a:solidFill>
                <a:srgbClr val="00F26D"/>
              </a:solidFill>
            </a:endParaRPr>
          </a:p>
          <a:p>
            <a:pPr algn="ctr"/>
            <a:endParaRPr lang="es-ES" sz="1200" b="1" dirty="0">
              <a:solidFill>
                <a:srgbClr val="DF9207"/>
              </a:solidFill>
            </a:endParaRPr>
          </a:p>
          <a:p>
            <a:pPr algn="ctr"/>
            <a:endParaRPr lang="en-US" sz="1200" b="1" dirty="0">
              <a:solidFill>
                <a:srgbClr val="DF9207"/>
              </a:solidFill>
            </a:endParaRPr>
          </a:p>
        </p:txBody>
      </p:sp>
      <p:sp>
        <p:nvSpPr>
          <p:cNvPr id="40" name="Oval 39">
            <a:extLst>
              <a:ext uri="{FF2B5EF4-FFF2-40B4-BE49-F238E27FC236}">
                <a16:creationId xmlns:a16="http://schemas.microsoft.com/office/drawing/2014/main" id="{5987DE6E-48A6-4A46-A296-029AC2F29613}"/>
              </a:ext>
            </a:extLst>
          </p:cNvPr>
          <p:cNvSpPr/>
          <p:nvPr/>
        </p:nvSpPr>
        <p:spPr>
          <a:xfrm>
            <a:off x="6987331" y="4521578"/>
            <a:ext cx="2499559" cy="218802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41" name="Picture 40">
            <a:extLst>
              <a:ext uri="{FF2B5EF4-FFF2-40B4-BE49-F238E27FC236}">
                <a16:creationId xmlns:a16="http://schemas.microsoft.com/office/drawing/2014/main" id="{469F1C8C-31C2-4EEB-9C7A-50198F5D6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5508" y="4778937"/>
            <a:ext cx="430224" cy="484002"/>
          </a:xfrm>
          <a:prstGeom prst="rect">
            <a:avLst/>
          </a:prstGeom>
        </p:spPr>
      </p:pic>
      <p:pic>
        <p:nvPicPr>
          <p:cNvPr id="42" name="Picture 41">
            <a:extLst>
              <a:ext uri="{FF2B5EF4-FFF2-40B4-BE49-F238E27FC236}">
                <a16:creationId xmlns:a16="http://schemas.microsoft.com/office/drawing/2014/main" id="{846CB8F3-06BD-4A44-B0C5-5101C80902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6588" y="4334862"/>
            <a:ext cx="436110" cy="490205"/>
          </a:xfrm>
          <a:prstGeom prst="rect">
            <a:avLst/>
          </a:prstGeom>
        </p:spPr>
      </p:pic>
      <p:pic>
        <p:nvPicPr>
          <p:cNvPr id="43" name="Picture 42">
            <a:extLst>
              <a:ext uri="{FF2B5EF4-FFF2-40B4-BE49-F238E27FC236}">
                <a16:creationId xmlns:a16="http://schemas.microsoft.com/office/drawing/2014/main" id="{6FB30CAA-84BA-4A9F-8BB2-1414A0CDA5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0601" y="5102066"/>
            <a:ext cx="704850" cy="396478"/>
          </a:xfrm>
          <a:prstGeom prst="rect">
            <a:avLst/>
          </a:prstGeom>
        </p:spPr>
      </p:pic>
      <p:pic>
        <p:nvPicPr>
          <p:cNvPr id="44" name="Picture 43">
            <a:extLst>
              <a:ext uri="{FF2B5EF4-FFF2-40B4-BE49-F238E27FC236}">
                <a16:creationId xmlns:a16="http://schemas.microsoft.com/office/drawing/2014/main" id="{F01AB67E-F871-4A47-8580-DB8438D631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54904" y="5677703"/>
            <a:ext cx="665413" cy="933913"/>
          </a:xfrm>
          <a:prstGeom prst="rect">
            <a:avLst/>
          </a:prstGeom>
        </p:spPr>
      </p:pic>
      <p:pic>
        <p:nvPicPr>
          <p:cNvPr id="45" name="Picture 44">
            <a:extLst>
              <a:ext uri="{FF2B5EF4-FFF2-40B4-BE49-F238E27FC236}">
                <a16:creationId xmlns:a16="http://schemas.microsoft.com/office/drawing/2014/main" id="{07DDFC36-0AD0-45FC-91CA-0AEE079CA2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67931" y="6178122"/>
            <a:ext cx="445108" cy="445108"/>
          </a:xfrm>
          <a:prstGeom prst="rect">
            <a:avLst/>
          </a:prstGeom>
        </p:spPr>
      </p:pic>
      <p:pic>
        <p:nvPicPr>
          <p:cNvPr id="46" name="Picture 45">
            <a:extLst>
              <a:ext uri="{FF2B5EF4-FFF2-40B4-BE49-F238E27FC236}">
                <a16:creationId xmlns:a16="http://schemas.microsoft.com/office/drawing/2014/main" id="{9946C4C1-910D-4DE6-BE44-F4271F6F59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6914900" y="5995818"/>
            <a:ext cx="476137" cy="436110"/>
          </a:xfrm>
          <a:prstGeom prst="rect">
            <a:avLst/>
          </a:prstGeom>
        </p:spPr>
      </p:pic>
      <p:cxnSp>
        <p:nvCxnSpPr>
          <p:cNvPr id="47" name="Connector: Elbow 46">
            <a:extLst>
              <a:ext uri="{FF2B5EF4-FFF2-40B4-BE49-F238E27FC236}">
                <a16:creationId xmlns:a16="http://schemas.microsoft.com/office/drawing/2014/main" id="{5522A628-F46B-444D-8E33-86FF1DA43EAE}"/>
              </a:ext>
            </a:extLst>
          </p:cNvPr>
          <p:cNvCxnSpPr>
            <a:cxnSpLocks/>
            <a:stCxn id="35" idx="3"/>
            <a:endCxn id="40" idx="7"/>
          </p:cNvCxnSpPr>
          <p:nvPr/>
        </p:nvCxnSpPr>
        <p:spPr>
          <a:xfrm>
            <a:off x="9006481" y="2524874"/>
            <a:ext cx="114357" cy="2317133"/>
          </a:xfrm>
          <a:prstGeom prst="bentConnector2">
            <a:avLst/>
          </a:prstGeom>
          <a:ln w="19050">
            <a:solidFill>
              <a:srgbClr val="FFFF99"/>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A6B66D33-D30C-4158-9089-1063B261DE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901" y="3402906"/>
            <a:ext cx="1260275" cy="3220324"/>
          </a:xfrm>
          <a:prstGeom prst="rect">
            <a:avLst/>
          </a:prstGeom>
          <a:ln w="19050">
            <a:solidFill>
              <a:srgbClr val="FB4AB6"/>
            </a:solidFill>
          </a:ln>
        </p:spPr>
      </p:pic>
      <p:pic>
        <p:nvPicPr>
          <p:cNvPr id="50" name="Picture 49">
            <a:extLst>
              <a:ext uri="{FF2B5EF4-FFF2-40B4-BE49-F238E27FC236}">
                <a16:creationId xmlns:a16="http://schemas.microsoft.com/office/drawing/2014/main" id="{F9CED0FB-E1DD-4386-97F1-7887C6A116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6648" y="1561604"/>
            <a:ext cx="1209998" cy="1170755"/>
          </a:xfrm>
          <a:prstGeom prst="rect">
            <a:avLst/>
          </a:prstGeom>
        </p:spPr>
      </p:pic>
      <p:pic>
        <p:nvPicPr>
          <p:cNvPr id="51" name="Picture 50">
            <a:extLst>
              <a:ext uri="{FF2B5EF4-FFF2-40B4-BE49-F238E27FC236}">
                <a16:creationId xmlns:a16="http://schemas.microsoft.com/office/drawing/2014/main" id="{707171D9-355E-40AB-9C2A-B9622220EE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80023" y="3165354"/>
            <a:ext cx="2383249" cy="1577433"/>
          </a:xfrm>
          <a:prstGeom prst="rect">
            <a:avLst/>
          </a:prstGeom>
          <a:ln w="28575">
            <a:solidFill>
              <a:schemeClr val="accent4">
                <a:lumMod val="75000"/>
              </a:schemeClr>
            </a:solidFill>
          </a:ln>
        </p:spPr>
      </p:pic>
      <p:cxnSp>
        <p:nvCxnSpPr>
          <p:cNvPr id="52" name="Connector: Elbow 51">
            <a:extLst>
              <a:ext uri="{FF2B5EF4-FFF2-40B4-BE49-F238E27FC236}">
                <a16:creationId xmlns:a16="http://schemas.microsoft.com/office/drawing/2014/main" id="{5156D541-3EBE-4081-A5B7-FAE8CFDAF79C}"/>
              </a:ext>
            </a:extLst>
          </p:cNvPr>
          <p:cNvCxnSpPr>
            <a:stCxn id="50" idx="2"/>
            <a:endCxn id="51" idx="0"/>
          </p:cNvCxnSpPr>
          <p:nvPr/>
        </p:nvCxnSpPr>
        <p:spPr>
          <a:xfrm rot="16200000" flipH="1">
            <a:off x="10755150" y="2948855"/>
            <a:ext cx="432995" cy="1"/>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3CB8C633-489D-4165-8B61-390AAE7618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91588" y="4787586"/>
            <a:ext cx="1136548" cy="1132760"/>
          </a:xfrm>
          <a:prstGeom prst="rect">
            <a:avLst/>
          </a:prstGeom>
          <a:effectLst>
            <a:glow>
              <a:srgbClr val="FFC000">
                <a:alpha val="1000"/>
              </a:srgbClr>
            </a:glow>
            <a:outerShdw blurRad="1079500" dist="50800" dir="5400000" algn="ctr" rotWithShape="0">
              <a:srgbClr val="FFC000"/>
            </a:outerShdw>
          </a:effectLst>
        </p:spPr>
      </p:pic>
      <p:cxnSp>
        <p:nvCxnSpPr>
          <p:cNvPr id="54" name="Connector: Elbow 53">
            <a:extLst>
              <a:ext uri="{FF2B5EF4-FFF2-40B4-BE49-F238E27FC236}">
                <a16:creationId xmlns:a16="http://schemas.microsoft.com/office/drawing/2014/main" id="{7DE05E49-CC46-40AE-A5E3-3A5556BD6982}"/>
              </a:ext>
            </a:extLst>
          </p:cNvPr>
          <p:cNvCxnSpPr>
            <a:stCxn id="40" idx="6"/>
            <a:endCxn id="50" idx="1"/>
          </p:cNvCxnSpPr>
          <p:nvPr/>
        </p:nvCxnSpPr>
        <p:spPr>
          <a:xfrm flipV="1">
            <a:off x="9486890" y="2146982"/>
            <a:ext cx="879758" cy="3468611"/>
          </a:xfrm>
          <a:prstGeom prst="bentConnector3">
            <a:avLst>
              <a:gd name="adj1" fmla="val 2010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A28C3B8-E712-4D99-81B5-0F65C8DAC15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02850"/>
            <a:ext cx="2153154" cy="1937839"/>
          </a:xfrm>
          <a:prstGeom prst="rect">
            <a:avLst/>
          </a:prstGeom>
        </p:spPr>
      </p:pic>
      <p:pic>
        <p:nvPicPr>
          <p:cNvPr id="136" name="Picture 135">
            <a:extLst>
              <a:ext uri="{FF2B5EF4-FFF2-40B4-BE49-F238E27FC236}">
                <a16:creationId xmlns:a16="http://schemas.microsoft.com/office/drawing/2014/main" id="{9A1352DA-9B9F-4ED1-B620-6002F78DEB8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2609" y="2351004"/>
            <a:ext cx="627931" cy="496504"/>
          </a:xfrm>
          <a:prstGeom prst="rect">
            <a:avLst/>
          </a:prstGeom>
        </p:spPr>
      </p:pic>
      <p:sp>
        <p:nvSpPr>
          <p:cNvPr id="137" name="TextBox 136">
            <a:extLst>
              <a:ext uri="{FF2B5EF4-FFF2-40B4-BE49-F238E27FC236}">
                <a16:creationId xmlns:a16="http://schemas.microsoft.com/office/drawing/2014/main" id="{A1C2B1D4-7646-40C5-A3BA-F5008BA6B102}"/>
              </a:ext>
            </a:extLst>
          </p:cNvPr>
          <p:cNvSpPr txBox="1"/>
          <p:nvPr/>
        </p:nvSpPr>
        <p:spPr>
          <a:xfrm>
            <a:off x="27042" y="2780640"/>
            <a:ext cx="2153154" cy="523220"/>
          </a:xfrm>
          <a:prstGeom prst="rect">
            <a:avLst/>
          </a:prstGeom>
          <a:noFill/>
        </p:spPr>
        <p:txBody>
          <a:bodyPr wrap="none" rtlCol="0">
            <a:spAutoFit/>
          </a:bodyPr>
          <a:lstStyle/>
          <a:p>
            <a:r>
              <a:rPr lang="es-ES" sz="700">
                <a:solidFill>
                  <a:schemeClr val="bg1"/>
                </a:solidFill>
              </a:rPr>
              <a:t>Boot order</a:t>
            </a:r>
          </a:p>
          <a:p>
            <a:r>
              <a:rPr lang="es-ES" sz="700">
                <a:solidFill>
                  <a:schemeClr val="bg1"/>
                </a:solidFill>
              </a:rPr>
              <a:t>Boot0001 = /EFI/Microsoft/boot/bootmgfw.efi</a:t>
            </a:r>
          </a:p>
          <a:p>
            <a:r>
              <a:rPr lang="es-ES" sz="700">
                <a:solidFill>
                  <a:schemeClr val="bg1"/>
                </a:solidFill>
              </a:rPr>
              <a:t>Boot0002 = /EFI/Ubuntu/shimx64.efi</a:t>
            </a:r>
          </a:p>
          <a:p>
            <a:r>
              <a:rPr lang="es-ES" sz="700">
                <a:solidFill>
                  <a:schemeClr val="bg1"/>
                </a:solidFill>
              </a:rPr>
              <a:t>Boot000x = /EFI/Vendor/bootx64.efi</a:t>
            </a:r>
          </a:p>
        </p:txBody>
      </p:sp>
      <p:cxnSp>
        <p:nvCxnSpPr>
          <p:cNvPr id="149" name="Connector: Elbow 148">
            <a:extLst>
              <a:ext uri="{FF2B5EF4-FFF2-40B4-BE49-F238E27FC236}">
                <a16:creationId xmlns:a16="http://schemas.microsoft.com/office/drawing/2014/main" id="{DC01FD35-304A-4AB1-9EDB-34480D8E2F06}"/>
              </a:ext>
            </a:extLst>
          </p:cNvPr>
          <p:cNvCxnSpPr>
            <a:cxnSpLocks/>
            <a:stCxn id="48" idx="2"/>
            <a:endCxn id="20" idx="3"/>
          </p:cNvCxnSpPr>
          <p:nvPr/>
        </p:nvCxnSpPr>
        <p:spPr>
          <a:xfrm rot="5400000" flipH="1" flipV="1">
            <a:off x="2608778" y="4738704"/>
            <a:ext cx="226787" cy="3542266"/>
          </a:xfrm>
          <a:prstGeom prst="bentConnector3">
            <a:avLst>
              <a:gd name="adj1" fmla="val -45024"/>
            </a:avLst>
          </a:prstGeom>
          <a:ln w="19050">
            <a:solidFill>
              <a:srgbClr val="FB4AB6"/>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04B82A4D-BD0A-479F-8445-171123C210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16099" y="85057"/>
            <a:ext cx="1488677" cy="1488677"/>
          </a:xfrm>
          <a:prstGeom prst="rect">
            <a:avLst/>
          </a:prstGeom>
        </p:spPr>
      </p:pic>
    </p:spTree>
    <p:extLst>
      <p:ext uri="{BB962C8B-B14F-4D97-AF65-F5344CB8AC3E}">
        <p14:creationId xmlns:p14="http://schemas.microsoft.com/office/powerpoint/2010/main" val="207537816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20522</TotalTime>
  <Words>4285</Words>
  <Application>Microsoft Office PowerPoint</Application>
  <PresentationFormat>Widescreen</PresentationFormat>
  <Paragraphs>614</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Century Gothic</vt:lpstr>
      <vt:lpstr>Chiller</vt:lpstr>
      <vt:lpstr>Comic Sans MS</vt:lpstr>
      <vt:lpstr>Consolas</vt:lpstr>
      <vt:lpstr>Wingdings</vt:lpstr>
      <vt:lpstr>Vapor Trail</vt:lpstr>
      <vt:lpstr>Desde las Profundidades del Kernel: Cómo Crear un Rootkit Invisible en WINDOWS</vt:lpstr>
      <vt:lpstr>Whoami</vt:lpstr>
      <vt:lpstr>PowerPoint Presentation</vt:lpstr>
      <vt:lpstr>UEFI Bootkit Development</vt:lpstr>
      <vt:lpstr>UEFI Bootkit Development</vt:lpstr>
      <vt:lpstr>UEFI Bootkit Development</vt:lpstr>
      <vt:lpstr>UEFI Bootkit Development</vt:lpstr>
      <vt:lpstr>UEFI Bootkit Development</vt:lpstr>
      <vt:lpstr>UEFI Bootkit Development</vt:lpstr>
      <vt:lpstr>Rootkit</vt:lpstr>
      <vt:lpstr>PowerPoint Presentation</vt:lpstr>
      <vt:lpstr>PowerPoint Presentation</vt:lpstr>
      <vt:lpstr>PowerPoint Presentation</vt:lpstr>
      <vt:lpstr>Development Environment</vt:lpstr>
      <vt:lpstr>Kernel Mode Driver</vt:lpstr>
      <vt:lpstr>Our Malicious Driver</vt:lpstr>
      <vt:lpstr>PowerPoint Presentation</vt:lpstr>
      <vt:lpstr>PowerPoint Presentation</vt:lpstr>
      <vt:lpstr>PowerPoint Presentation</vt:lpstr>
      <vt:lpstr>PowerPoint Presentation</vt:lpstr>
      <vt:lpstr>Communication</vt:lpstr>
      <vt:lpstr>Communication</vt:lpstr>
      <vt:lpstr>Hide Proccesses</vt:lpstr>
      <vt:lpstr>Keylogger</vt:lpstr>
      <vt:lpstr>Network Control</vt:lpstr>
      <vt:lpstr>Network Requests</vt:lpstr>
      <vt:lpstr>Hide Folders</vt:lpstr>
      <vt:lpstr>Our Malicious Driver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Vázquez Vázquez</dc:creator>
  <cp:lastModifiedBy>TheMalwareGuardian</cp:lastModifiedBy>
  <cp:revision>1931</cp:revision>
  <dcterms:created xsi:type="dcterms:W3CDTF">2023-12-02T12:15:34Z</dcterms:created>
  <dcterms:modified xsi:type="dcterms:W3CDTF">2025-05-01T05:26:30Z</dcterms:modified>
</cp:coreProperties>
</file>